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Century" panose="02040604050505020304" pitchFamily="18"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646F191-A3FF-485D-A9C8-927111724B36}">
  <a:tblStyle styleId="{2646F191-A3FF-485D-A9C8-927111724B36}"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EB91862B-CD6C-45FF-851A-44067D05EC5F}"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333" y="4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512248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916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Some limitations to this model are that actual claims will show a much larger variety rather than just our low, medium, and high severity claim amounts. </a:t>
            </a:r>
          </a:p>
          <a:p>
            <a:pPr lvl="0">
              <a:spcBef>
                <a:spcPts val="0"/>
              </a:spcBef>
              <a:buNone/>
            </a:pPr>
            <a:r>
              <a:rPr lang="en"/>
              <a:t>The distribution of the claim severities that we assigned can also end up being wrong. We made assumptions which may not align with real life perfectly. </a:t>
            </a:r>
          </a:p>
          <a:p>
            <a:pPr lvl="0">
              <a:spcBef>
                <a:spcPts val="0"/>
              </a:spcBef>
              <a:buNone/>
            </a:pPr>
            <a:r>
              <a:rPr lang="en"/>
              <a:t>Finally, we did not account for changes to people in these plans such as those who would switch plans throughout the years, or change their risk level but continue to stay in their current plan.</a:t>
            </a:r>
          </a:p>
          <a:p>
            <a:pPr lvl="0">
              <a:spcBef>
                <a:spcPts val="0"/>
              </a:spcBef>
              <a:buNone/>
            </a:pPr>
            <a:r>
              <a:rPr lang="en"/>
              <a:t> </a:t>
            </a:r>
          </a:p>
        </p:txBody>
      </p:sp>
    </p:spTree>
    <p:extLst>
      <p:ext uri="{BB962C8B-B14F-4D97-AF65-F5344CB8AC3E}">
        <p14:creationId xmlns:p14="http://schemas.microsoft.com/office/powerpoint/2010/main" val="3004589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We ran sensitivity tests in order to determine how the percentage of claims covered by the reinsurer would change as certain variables changed. We found that the reinsurance percentage was most sensitive to changes in the attachment point, coinsurance rate, and reinsurance cap. We would expect this because these variables directly affect the coverage amount in the calculations. We found that the </a:t>
            </a:r>
            <a:r>
              <a:rPr lang="en" sz="1200">
                <a:solidFill>
                  <a:schemeClr val="dk1"/>
                </a:solidFill>
                <a:latin typeface="Times New Roman"/>
                <a:ea typeface="Times New Roman"/>
                <a:cs typeface="Times New Roman"/>
                <a:sym typeface="Times New Roman"/>
              </a:rPr>
              <a:t>reinsurance program was cushioned enough so that any fluctuation in claim amounts and distribution of plans did not impact the reinsurance coverage percentage. → what you mean cushioned?</a:t>
            </a:r>
          </a:p>
          <a:p>
            <a:pPr lvl="0">
              <a:spcBef>
                <a:spcPts val="0"/>
              </a:spcBef>
              <a:buNone/>
            </a:pPr>
            <a:endParaRPr sz="1200">
              <a:solidFill>
                <a:schemeClr val="dk1"/>
              </a:solidFill>
              <a:latin typeface="Times New Roman"/>
              <a:ea typeface="Times New Roman"/>
              <a:cs typeface="Times New Roman"/>
              <a:sym typeface="Times New Roman"/>
            </a:endParaRPr>
          </a:p>
          <a:p>
            <a:pPr lvl="0">
              <a:spcBef>
                <a:spcPts val="0"/>
              </a:spcBef>
              <a:buNone/>
            </a:pPr>
            <a:r>
              <a:rPr lang="en" sz="1200">
                <a:solidFill>
                  <a:schemeClr val="dk1"/>
                </a:solidFill>
                <a:latin typeface="Times New Roman"/>
                <a:ea typeface="Times New Roman"/>
                <a:cs typeface="Times New Roman"/>
                <a:sym typeface="Times New Roman"/>
              </a:rPr>
              <a:t>Taking a look at this graph, its easy to see why the reinsurance percentage and the attachment point are negatively correlated. As the attachment point increases, this means that amount that the insurance company has to pay before the reinsurance even kicks in is increased. Thus, it makes sense why the reinsurance percentage would decrease. For example, in 2017, if the actual attachment point was 75% of the $110,000 that we predicted, then the reinsurance percentage would be 12.64%. Inversely, if the attachment point factor was 125% of the $110,000, then the reinsurance percentage would decrease to 5.82%. Also, in the data we were given to start, we saw that the attachment point over the years tended to increase. So, we’d expect that over time, the amount of the claims covered by this program are going to decrease. </a:t>
            </a:r>
          </a:p>
          <a:p>
            <a:pPr lvl="0">
              <a:spcBef>
                <a:spcPts val="0"/>
              </a:spcBef>
              <a:buNone/>
            </a:pPr>
            <a:endParaRPr/>
          </a:p>
        </p:txBody>
      </p:sp>
    </p:spTree>
    <p:extLst>
      <p:ext uri="{BB962C8B-B14F-4D97-AF65-F5344CB8AC3E}">
        <p14:creationId xmlns:p14="http://schemas.microsoft.com/office/powerpoint/2010/main" val="3746192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indent="387350" rtl="0">
              <a:lnSpc>
                <a:spcPct val="100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We also discovered that the reinsurance cap and the reinsurance percentage of coverage from the program are positively correlated. An increase in the reinsurance cap correlates to an increase in the reinsurance percentage. For example, in 2017, if the actual reinsurance cap was 75% of the $250,000 that we predicted, then the reinsurance percentage would be 4.01%. If the actual reinsurance cap was 125% of the $250,000, then the reinsurance percentage would increase to 9.71%. This makes sense because as the reinsurance cap increases, the amount of claims that the reinsurance program agrees to cover increases. This implies that the total percentage of claims that the reinsurer will  cover will increase. </a:t>
            </a:r>
          </a:p>
        </p:txBody>
      </p:sp>
    </p:spTree>
    <p:extLst>
      <p:ext uri="{BB962C8B-B14F-4D97-AF65-F5344CB8AC3E}">
        <p14:creationId xmlns:p14="http://schemas.microsoft.com/office/powerpoint/2010/main" val="2233031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indent="387350" rtl="0">
              <a:lnSpc>
                <a:spcPct val="100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We discovered that the coinsurance rate and the reinsurance percentage of coverage from the program are positively correlated. As the coinsurance rate increases, the percentage of claims covered by reinsurance also increases. For example, in the year 2017, a coinsurance rate of 10% produced a reinsurance percentage of 1.45%. As the coinsurance rate increase to 90%, the reinsurance percentage also increased to 13.05%. This is due to the fact that as the coinsurance rate increases, the reinsurance is covering a greater amount, therefore the percentage of coverage by the reinsurer is higher. In the original data that we were given, we observed a trend that suggested the coinsurance rate will decrease as time goes on. Thus, we’d expect the reinsurance program to cover less and less of our claims each year. </a:t>
            </a:r>
          </a:p>
          <a:p>
            <a:pPr lvl="0">
              <a:spcBef>
                <a:spcPts val="0"/>
              </a:spcBef>
              <a:buNone/>
            </a:pPr>
            <a:endParaRPr/>
          </a:p>
        </p:txBody>
      </p:sp>
    </p:spTree>
    <p:extLst>
      <p:ext uri="{BB962C8B-B14F-4D97-AF65-F5344CB8AC3E}">
        <p14:creationId xmlns:p14="http://schemas.microsoft.com/office/powerpoint/2010/main" val="2123518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If the trends continue as they have since 2014, we’re going to see continuous increases in attachment points and decreases in the coinsurance rate. This means that the reinsurance program will be covering less and less of the claims, therefore increases the burden on the company. </a:t>
            </a:r>
            <a:r>
              <a:rPr lang="en" sz="1200">
                <a:solidFill>
                  <a:schemeClr val="dk1"/>
                </a:solidFill>
                <a:latin typeface="Times New Roman"/>
                <a:ea typeface="Times New Roman"/>
                <a:cs typeface="Times New Roman"/>
                <a:sym typeface="Times New Roman"/>
              </a:rPr>
              <a:t>If health insurance companies chose to remain with the same amount of business that they currently have, they will need to take other measures in order to be able to meet the obligation of paying the claims they incur. Health insurers could combat this decrease by increasing premiums for all plans, or changing the total out of pocket costs in order to cover their share of total claims. </a:t>
            </a:r>
          </a:p>
          <a:p>
            <a:pPr lvl="0">
              <a:spcBef>
                <a:spcPts val="0"/>
              </a:spcBef>
              <a:buNone/>
            </a:pP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21682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5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The ACA made insurance more available to individuals by banning medical underwriting, which means that insurers were no longer allowed to obtain certain medical information about individuals. The only information that insurers can ask on applications are age, geography, family size, and tobacco use. Essentially, the ACA made it so that insurers could not deny coverage based on pre-existing conditions. But realistically, it is not possible for insurance companies to keep premiums low and not be certain about the risk level of the people they are insuring. Because of this, the Affordable Care Act wasn’t so affordable. With rising medical costs and more coverage under plans, insurance companies were forced to charge premiums that would only be affordable for the wealthy. As we can see, it is almost impossible to make insurance available and affordable to all without additional additional funding. As a result of this, the ACA established subsidies to help individuals afford insurance and the Transitional Reinsurance Program to help insurers afford the cost of high risk policyholders.</a:t>
            </a:r>
          </a:p>
          <a:p>
            <a:pPr lvl="0">
              <a:spcBef>
                <a:spcPts val="0"/>
              </a:spcBef>
              <a:buNone/>
            </a:pPr>
            <a:endParaRPr/>
          </a:p>
        </p:txBody>
      </p:sp>
    </p:spTree>
    <p:extLst>
      <p:ext uri="{BB962C8B-B14F-4D97-AF65-F5344CB8AC3E}">
        <p14:creationId xmlns:p14="http://schemas.microsoft.com/office/powerpoint/2010/main" val="217997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transitional reinsurance program is a government run pool that is intended to socialize the risk of high-cost individuals. It does this by covering a specified percentage of the claims between a specified attachment point and cap. They raise the funds for this by taxing across health insurance markets on a per member basis. By covering a portion of claim costs, the government is taking some of the burden off of insurance companies and helping them to remain solvent.</a:t>
            </a:r>
          </a:p>
        </p:txBody>
      </p:sp>
    </p:spTree>
    <p:extLst>
      <p:ext uri="{BB962C8B-B14F-4D97-AF65-F5344CB8AC3E}">
        <p14:creationId xmlns:p14="http://schemas.microsoft.com/office/powerpoint/2010/main" val="223011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Our objective was to analyze whether or not the result of all the changes of to the rules governing the health insurance market in the U.S. were affordable.</a:t>
            </a:r>
          </a:p>
          <a:p>
            <a:pPr lvl="0">
              <a:spcBef>
                <a:spcPts val="0"/>
              </a:spcBef>
              <a:buNone/>
            </a:pPr>
            <a:endParaRPr/>
          </a:p>
          <a:p>
            <a:pPr lvl="0">
              <a:spcBef>
                <a:spcPts val="0"/>
              </a:spcBef>
              <a:buNone/>
            </a:pPr>
            <a:r>
              <a:rPr lang="en"/>
              <a:t>Would Americans be able to afford health care in the future, and how would these changes impact the costs of the reinsurer?</a:t>
            </a:r>
          </a:p>
          <a:p>
            <a:pPr lvl="0">
              <a:spcBef>
                <a:spcPts val="0"/>
              </a:spcBef>
              <a:buNone/>
            </a:pPr>
            <a:endParaRPr/>
          </a:p>
          <a:p>
            <a:pPr lvl="0">
              <a:spcBef>
                <a:spcPts val="0"/>
              </a:spcBef>
              <a:buNone/>
            </a:pPr>
            <a:r>
              <a:rPr lang="en"/>
              <a:t>Need to realize that in order to broaden the access to quality healthcare, we have to take extra steps to keep the costs down.</a:t>
            </a:r>
          </a:p>
        </p:txBody>
      </p:sp>
    </p:spTree>
    <p:extLst>
      <p:ext uri="{BB962C8B-B14F-4D97-AF65-F5344CB8AC3E}">
        <p14:creationId xmlns:p14="http://schemas.microsoft.com/office/powerpoint/2010/main" val="259161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Before we consider the need for reinsurance, the members themselves are responsible for paying a certain percentage of their own claim. We had to first look at these amounts in order to determine the amount of claims that the company was responsible for after the member paid their part. We were given the data for each member plan, but not the risk level associated with each plan. We needed to determine the risk level in order to determine the severity and frequency of the claims that each plan would incur. So, we assigned a high risk level to the gold plan since its the plan with the lowest deductible and least amount out of pocket to the member. High risk people are expecting to have claims and in the case that they do get a claim, they would prefer to pay less out of pocket. We used similar logic to determine that the silver plan would be associated with medium risk individuals, and the bronze plan would be associated with low risk individuals.</a:t>
            </a:r>
          </a:p>
        </p:txBody>
      </p:sp>
    </p:spTree>
    <p:extLst>
      <p:ext uri="{BB962C8B-B14F-4D97-AF65-F5344CB8AC3E}">
        <p14:creationId xmlns:p14="http://schemas.microsoft.com/office/powerpoint/2010/main" val="115000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parameters of the reimbursement are outlined as followed:</a:t>
            </a:r>
          </a:p>
          <a:p>
            <a:pPr lvl="0">
              <a:spcBef>
                <a:spcPts val="0"/>
              </a:spcBef>
              <a:buNone/>
            </a:pPr>
            <a:endParaRPr/>
          </a:p>
          <a:p>
            <a:pPr marL="457200" lvl="0" indent="-228600" rtl="0">
              <a:spcBef>
                <a:spcPts val="0"/>
              </a:spcBef>
            </a:pPr>
            <a:r>
              <a:rPr lang="en"/>
              <a:t>This is how the government will provide reinsurance to the insurance companies</a:t>
            </a:r>
          </a:p>
          <a:p>
            <a:pPr marL="457200" lvl="0" indent="-228600" rtl="0">
              <a:spcBef>
                <a:spcPts val="0"/>
              </a:spcBef>
            </a:pPr>
            <a:r>
              <a:rPr lang="en"/>
              <a:t>The attachment point is the amount that claims must exceed in order to be eligible for reinsurance, therefore the insurance company is responsible for paying up to the attachment point</a:t>
            </a:r>
          </a:p>
          <a:p>
            <a:pPr marL="457200" lvl="0" indent="-228600" rtl="0">
              <a:spcBef>
                <a:spcPts val="0"/>
              </a:spcBef>
            </a:pPr>
            <a:r>
              <a:rPr lang="en"/>
              <a:t>The reinsurance cap is the maximum amount of reinsurance that the government will provide </a:t>
            </a:r>
          </a:p>
          <a:p>
            <a:pPr marL="457200" lvl="0" indent="-228600" rtl="0">
              <a:spcBef>
                <a:spcPts val="0"/>
              </a:spcBef>
            </a:pPr>
            <a:r>
              <a:rPr lang="en"/>
              <a:t>The coinsurance rate is the percent of the claims that will be paid between the attachment point and the reinsurance cap</a:t>
            </a:r>
          </a:p>
          <a:p>
            <a:pPr marL="457200" lvl="0" indent="-228600" rtl="0">
              <a:spcBef>
                <a:spcPts val="0"/>
              </a:spcBef>
            </a:pPr>
            <a:r>
              <a:rPr lang="en"/>
              <a:t>For example, for 2014, if a company had total claims that were below the cap, say $100,000, the amount of reinsurance that they would receive would be (100,000-45000)*.80</a:t>
            </a:r>
          </a:p>
          <a:p>
            <a:pPr marL="457200" lvl="0" indent="-228600" rtl="0">
              <a:spcBef>
                <a:spcPts val="0"/>
              </a:spcBef>
            </a:pPr>
            <a:r>
              <a:rPr lang="en"/>
              <a:t>If the company had total claims that exceeded the reinsurance cap, say 500,000, the amount of reinsurance they would receive would be (250,000-45000)*.80</a:t>
            </a:r>
          </a:p>
          <a:p>
            <a:pPr lvl="0">
              <a:spcBef>
                <a:spcPts val="0"/>
              </a:spcBef>
              <a:buNone/>
            </a:pPr>
            <a:r>
              <a:rPr lang="en"/>
              <a:t> </a:t>
            </a:r>
          </a:p>
        </p:txBody>
      </p:sp>
    </p:spTree>
    <p:extLst>
      <p:ext uri="{BB962C8B-B14F-4D97-AF65-F5344CB8AC3E}">
        <p14:creationId xmlns:p14="http://schemas.microsoft.com/office/powerpoint/2010/main" val="3114765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Our goal in building this model was to find the percentage of claims that the reinsurer, which is the government pool, will be covering.</a:t>
            </a:r>
          </a:p>
          <a:p>
            <a:pPr lvl="0">
              <a:spcBef>
                <a:spcPts val="0"/>
              </a:spcBef>
              <a:buNone/>
            </a:pPr>
            <a:r>
              <a:rPr lang="en"/>
              <a:t>For our model, we made a couple of assumptions in order to create the distribution of claims and ultimately the percentage of these claims that would be reinsured by the government pool.</a:t>
            </a:r>
          </a:p>
          <a:p>
            <a:pPr lvl="0" indent="387350" rtl="0">
              <a:lnSpc>
                <a:spcPct val="200000"/>
              </a:lnSpc>
              <a:spcBef>
                <a:spcPts val="0"/>
              </a:spcBef>
              <a:buClr>
                <a:schemeClr val="dk1"/>
              </a:buClr>
              <a:buSzPct val="100000"/>
              <a:buFont typeface="Arial"/>
              <a:buNone/>
            </a:pPr>
            <a:endParaRPr/>
          </a:p>
        </p:txBody>
      </p:sp>
    </p:spTree>
    <p:extLst>
      <p:ext uri="{BB962C8B-B14F-4D97-AF65-F5344CB8AC3E}">
        <p14:creationId xmlns:p14="http://schemas.microsoft.com/office/powerpoint/2010/main" val="37972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solidFill>
                  <a:schemeClr val="dk1"/>
                </a:solidFill>
              </a:rPr>
              <a:t>We assigned amounts to each severity that a claim might experience -- $750,000 to the high severity level, $300,000 to the medium severity level, $100,000 to the low severity level.</a:t>
            </a:r>
          </a:p>
          <a:p>
            <a:pPr lvl="0">
              <a:spcBef>
                <a:spcPts val="0"/>
              </a:spcBef>
              <a:buClr>
                <a:schemeClr val="dk1"/>
              </a:buClr>
              <a:buSzPct val="100000"/>
              <a:buFont typeface="Arial"/>
              <a:buNone/>
            </a:pPr>
            <a:r>
              <a:rPr lang="en">
                <a:solidFill>
                  <a:schemeClr val="dk1"/>
                </a:solidFill>
              </a:rPr>
              <a:t>We changed the distribution of claims based on their severity to the different plans. For example, people on the gold plan would incur low severity claims 40% of the time, medium severity claims 35% of the time, and high severity claims 25% of the time.</a:t>
            </a:r>
          </a:p>
          <a:p>
            <a:pPr lvl="0">
              <a:spcBef>
                <a:spcPts val="0"/>
              </a:spcBef>
              <a:buClr>
                <a:schemeClr val="dk1"/>
              </a:buClr>
              <a:buSzPct val="100000"/>
              <a:buFont typeface="Arial"/>
              <a:buNone/>
            </a:pPr>
            <a:r>
              <a:rPr lang="en">
                <a:solidFill>
                  <a:schemeClr val="dk1"/>
                </a:solidFill>
              </a:rPr>
              <a:t>The silver plan was assigned with 55% probability of a low severity claim, 30% for a medium severity claim, and 15% for a high severity claim. Finally, the bronze plan was assigned 75% probability for a low severity claim, 20% for a medium severity claim, and 5% for high severity claims. </a:t>
            </a:r>
          </a:p>
          <a:p>
            <a:pPr lvl="0">
              <a:spcBef>
                <a:spcPts val="0"/>
              </a:spcBef>
              <a:buNone/>
            </a:pPr>
            <a:endParaRPr/>
          </a:p>
        </p:txBody>
      </p:sp>
    </p:spTree>
    <p:extLst>
      <p:ext uri="{BB962C8B-B14F-4D97-AF65-F5344CB8AC3E}">
        <p14:creationId xmlns:p14="http://schemas.microsoft.com/office/powerpoint/2010/main" val="4252587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solidFill>
                  <a:schemeClr val="dk1"/>
                </a:solidFill>
              </a:rPr>
              <a:t>In order to figure out how much each member paid, we used the data that was given to us about each plan. We then subtracted the amount that the member pays from the total claim amount in order to get the amount that the insurance company would be responsible for</a:t>
            </a:r>
          </a:p>
          <a:p>
            <a:pPr lvl="0">
              <a:spcBef>
                <a:spcPts val="0"/>
              </a:spcBef>
              <a:buClr>
                <a:schemeClr val="dk1"/>
              </a:buClr>
              <a:buSzPct val="100000"/>
              <a:buFont typeface="Arial"/>
              <a:buNone/>
            </a:pPr>
            <a:r>
              <a:rPr lang="en">
                <a:solidFill>
                  <a:schemeClr val="dk1"/>
                </a:solidFill>
              </a:rPr>
              <a:t>The government reinsurance payment was calculated by taking the minimum of the amount that the insurance company is responsible for or the reinsurance cap and subtracting the attachment point and multiplying this by the coinsurance rate. </a:t>
            </a:r>
          </a:p>
          <a:p>
            <a:pPr lvl="0">
              <a:spcBef>
                <a:spcPts val="0"/>
              </a:spcBef>
              <a:buClr>
                <a:schemeClr val="dk1"/>
              </a:buClr>
              <a:buSzPct val="100000"/>
              <a:buFont typeface="Arial"/>
              <a:buNone/>
            </a:pPr>
            <a:r>
              <a:rPr lang="en">
                <a:solidFill>
                  <a:schemeClr val="dk1"/>
                </a:solidFill>
              </a:rPr>
              <a:t>The percentage of claims covered by reinsurance for each plan is the reinsurance payment divided by the amount paid by the insurer. We then took the average of the percentages for each plan to get the overall reinsurance percentage for each year.</a:t>
            </a:r>
          </a:p>
          <a:p>
            <a:pPr lvl="0">
              <a:spcBef>
                <a:spcPts val="0"/>
              </a:spcBef>
              <a:buNone/>
            </a:pPr>
            <a:endParaRPr/>
          </a:p>
        </p:txBody>
      </p:sp>
    </p:spTree>
    <p:extLst>
      <p:ext uri="{BB962C8B-B14F-4D97-AF65-F5344CB8AC3E}">
        <p14:creationId xmlns:p14="http://schemas.microsoft.com/office/powerpoint/2010/main" val="361359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940625"/>
            <a:ext cx="8118600" cy="1522800"/>
          </a:xfrm>
          <a:prstGeom prst="rect">
            <a:avLst/>
          </a:prstGeom>
        </p:spPr>
        <p:txBody>
          <a:bodyPr lIns="91425" tIns="91425" rIns="91425" bIns="91425" anchor="b" anchorCtr="0">
            <a:noAutofit/>
          </a:bodyPr>
          <a:lstStyle/>
          <a:p>
            <a:pPr lvl="0">
              <a:spcBef>
                <a:spcPts val="0"/>
              </a:spcBef>
              <a:buNone/>
            </a:pPr>
            <a:r>
              <a:rPr lang="en" dirty="0">
                <a:latin typeface="Century"/>
                <a:cs typeface="Century"/>
              </a:rPr>
              <a:t>Cigna Case Study</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By Bliss Joseph, Marney Lariviere, Pari Patel, and Serena Shah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Limitations to the Model</a:t>
            </a:r>
          </a:p>
        </p:txBody>
      </p:sp>
      <p:sp>
        <p:nvSpPr>
          <p:cNvPr id="119" name="Shape 119"/>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368300" rtl="0">
              <a:lnSpc>
                <a:spcPct val="200000"/>
              </a:lnSpc>
              <a:spcBef>
                <a:spcPts val="0"/>
              </a:spcBef>
              <a:buSzPct val="100000"/>
              <a:buFont typeface="Arial"/>
              <a:buChar char="•"/>
            </a:pPr>
            <a:r>
              <a:rPr lang="en" sz="2200" dirty="0">
                <a:latin typeface="Century"/>
                <a:cs typeface="Century"/>
              </a:rPr>
              <a:t>Actual claims will show more variety</a:t>
            </a:r>
          </a:p>
          <a:p>
            <a:pPr marL="457200" lvl="0" indent="-368300" rtl="0">
              <a:lnSpc>
                <a:spcPct val="200000"/>
              </a:lnSpc>
              <a:spcBef>
                <a:spcPts val="0"/>
              </a:spcBef>
              <a:buSzPct val="100000"/>
              <a:buFont typeface="Arial"/>
              <a:buChar char="•"/>
            </a:pPr>
            <a:r>
              <a:rPr lang="en" sz="2200" dirty="0">
                <a:latin typeface="Century"/>
                <a:cs typeface="Century"/>
              </a:rPr>
              <a:t>Distribution of claim severities may differ</a:t>
            </a:r>
          </a:p>
          <a:p>
            <a:pPr marL="457200" lvl="0" indent="-368300">
              <a:lnSpc>
                <a:spcPct val="200000"/>
              </a:lnSpc>
              <a:spcBef>
                <a:spcPts val="0"/>
              </a:spcBef>
              <a:buSzPct val="100000"/>
              <a:buFont typeface="Arial"/>
              <a:buChar char="•"/>
            </a:pPr>
            <a:r>
              <a:rPr lang="en" sz="2200" dirty="0">
                <a:latin typeface="Century"/>
                <a:cs typeface="Century"/>
              </a:rPr>
              <a:t>Changes to people in plans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217850"/>
            <a:ext cx="8520600" cy="613200"/>
          </a:xfrm>
          <a:prstGeom prst="rect">
            <a:avLst/>
          </a:prstGeom>
        </p:spPr>
        <p:txBody>
          <a:bodyPr lIns="91425" tIns="91425" rIns="91425" bIns="91425" anchor="t" anchorCtr="0">
            <a:noAutofit/>
          </a:bodyPr>
          <a:lstStyle/>
          <a:p>
            <a:pPr lvl="0" algn="ctr">
              <a:spcBef>
                <a:spcPts val="0"/>
              </a:spcBef>
              <a:buNone/>
            </a:pPr>
            <a:r>
              <a:rPr lang="en" dirty="0">
                <a:latin typeface="Century"/>
                <a:cs typeface="Century"/>
              </a:rPr>
              <a:t>Attachment Point Sensitivity Test</a:t>
            </a:r>
          </a:p>
        </p:txBody>
      </p:sp>
      <p:pic>
        <p:nvPicPr>
          <p:cNvPr id="125" name="Shape 125" descr="Picture1.png"/>
          <p:cNvPicPr preferRelativeResize="0"/>
          <p:nvPr/>
        </p:nvPicPr>
        <p:blipFill>
          <a:blip r:embed="rId3">
            <a:alphaModFix/>
          </a:blip>
          <a:stretch>
            <a:fillRect/>
          </a:stretch>
        </p:blipFill>
        <p:spPr>
          <a:xfrm>
            <a:off x="1739325" y="893150"/>
            <a:ext cx="6439125" cy="3543900"/>
          </a:xfrm>
          <a:prstGeom prst="rect">
            <a:avLst/>
          </a:prstGeom>
          <a:noFill/>
          <a:ln>
            <a:noFill/>
          </a:ln>
        </p:spPr>
      </p:pic>
      <p:sp>
        <p:nvSpPr>
          <p:cNvPr id="126" name="Shape 126"/>
          <p:cNvSpPr txBox="1"/>
          <p:nvPr/>
        </p:nvSpPr>
        <p:spPr>
          <a:xfrm rot="-5400000">
            <a:off x="108525" y="2409500"/>
            <a:ext cx="2528100" cy="5112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a:latin typeface="Calibri"/>
                <a:ea typeface="Calibri"/>
                <a:cs typeface="Calibri"/>
                <a:sym typeface="Calibri"/>
              </a:rPr>
              <a:t>Reinsurance Percentage</a:t>
            </a:r>
          </a:p>
          <a:p>
            <a:pPr lvl="0">
              <a:spcBef>
                <a:spcPts val="0"/>
              </a:spcBef>
              <a:buNone/>
            </a:pPr>
            <a:endParaRPr/>
          </a:p>
        </p:txBody>
      </p:sp>
      <p:sp>
        <p:nvSpPr>
          <p:cNvPr id="127" name="Shape 127"/>
          <p:cNvSpPr txBox="1"/>
          <p:nvPr/>
        </p:nvSpPr>
        <p:spPr>
          <a:xfrm>
            <a:off x="2649175" y="4499150"/>
            <a:ext cx="4619400" cy="3030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a:latin typeface="Calibri"/>
                <a:ea typeface="Calibri"/>
                <a:cs typeface="Calibri"/>
                <a:sym typeface="Calibri"/>
              </a:rPr>
              <a:t>Percentage of Original Attachment Point </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161050"/>
            <a:ext cx="8520600" cy="613200"/>
          </a:xfrm>
          <a:prstGeom prst="rect">
            <a:avLst/>
          </a:prstGeom>
        </p:spPr>
        <p:txBody>
          <a:bodyPr lIns="91425" tIns="91425" rIns="91425" bIns="91425" anchor="t" anchorCtr="0">
            <a:noAutofit/>
          </a:bodyPr>
          <a:lstStyle/>
          <a:p>
            <a:pPr lvl="0" algn="ctr">
              <a:spcBef>
                <a:spcPts val="0"/>
              </a:spcBef>
              <a:buNone/>
            </a:pPr>
            <a:r>
              <a:rPr lang="en" dirty="0">
                <a:latin typeface="Century"/>
                <a:cs typeface="Century"/>
              </a:rPr>
              <a:t>Reinsurance Cap Sensitivity Test</a:t>
            </a:r>
          </a:p>
        </p:txBody>
      </p:sp>
      <p:pic>
        <p:nvPicPr>
          <p:cNvPr id="133" name="Shape 133" descr="Picture2.png"/>
          <p:cNvPicPr preferRelativeResize="0"/>
          <p:nvPr/>
        </p:nvPicPr>
        <p:blipFill>
          <a:blip r:embed="rId3">
            <a:alphaModFix/>
          </a:blip>
          <a:stretch>
            <a:fillRect/>
          </a:stretch>
        </p:blipFill>
        <p:spPr>
          <a:xfrm>
            <a:off x="1323725" y="856425"/>
            <a:ext cx="6796301" cy="3735450"/>
          </a:xfrm>
          <a:prstGeom prst="rect">
            <a:avLst/>
          </a:prstGeom>
          <a:noFill/>
          <a:ln>
            <a:noFill/>
          </a:ln>
        </p:spPr>
      </p:pic>
      <p:sp>
        <p:nvSpPr>
          <p:cNvPr id="134" name="Shape 134"/>
          <p:cNvSpPr txBox="1"/>
          <p:nvPr/>
        </p:nvSpPr>
        <p:spPr>
          <a:xfrm rot="-5400000">
            <a:off x="-696775" y="2223450"/>
            <a:ext cx="3344400" cy="6966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135" name="Shape 135"/>
          <p:cNvSpPr txBox="1"/>
          <p:nvPr/>
        </p:nvSpPr>
        <p:spPr>
          <a:xfrm>
            <a:off x="2242375" y="4472050"/>
            <a:ext cx="4750800" cy="418200"/>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61111"/>
              <a:buFont typeface="Arial"/>
              <a:buNone/>
            </a:pPr>
            <a:r>
              <a:rPr lang="en" sz="1800">
                <a:solidFill>
                  <a:schemeClr val="dk1"/>
                </a:solidFill>
                <a:latin typeface="Calibri"/>
                <a:ea typeface="Calibri"/>
                <a:cs typeface="Calibri"/>
                <a:sym typeface="Calibri"/>
              </a:rPr>
              <a:t>Percentage of Original Insurance Cap</a:t>
            </a:r>
          </a:p>
          <a:p>
            <a:pPr lvl="0">
              <a:spcBef>
                <a:spcPts val="0"/>
              </a:spcBef>
              <a:buNone/>
            </a:pPr>
            <a:endParaRPr/>
          </a:p>
        </p:txBody>
      </p:sp>
      <p:sp>
        <p:nvSpPr>
          <p:cNvPr id="136" name="Shape 136"/>
          <p:cNvSpPr txBox="1"/>
          <p:nvPr/>
        </p:nvSpPr>
        <p:spPr>
          <a:xfrm rot="-5400000">
            <a:off x="-544375" y="2375850"/>
            <a:ext cx="3344400" cy="6966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137" name="Shape 137"/>
          <p:cNvSpPr txBox="1"/>
          <p:nvPr/>
        </p:nvSpPr>
        <p:spPr>
          <a:xfrm rot="-5400000">
            <a:off x="-443025" y="2098150"/>
            <a:ext cx="3344400" cy="696600"/>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61111"/>
              <a:buFont typeface="Arial"/>
              <a:buNone/>
            </a:pPr>
            <a:r>
              <a:rPr lang="en" sz="1800">
                <a:solidFill>
                  <a:schemeClr val="dk1"/>
                </a:solidFill>
                <a:latin typeface="Calibri"/>
                <a:ea typeface="Calibri"/>
                <a:cs typeface="Calibri"/>
                <a:sym typeface="Calibri"/>
              </a:rPr>
              <a:t>Reinsurance Percentage</a:t>
            </a:r>
          </a:p>
          <a:p>
            <a:pPr lvl="0" rt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166300"/>
            <a:ext cx="8520600" cy="613200"/>
          </a:xfrm>
          <a:prstGeom prst="rect">
            <a:avLst/>
          </a:prstGeom>
        </p:spPr>
        <p:txBody>
          <a:bodyPr lIns="91425" tIns="91425" rIns="91425" bIns="91425" anchor="t" anchorCtr="0">
            <a:noAutofit/>
          </a:bodyPr>
          <a:lstStyle/>
          <a:p>
            <a:pPr lvl="0" algn="ctr">
              <a:spcBef>
                <a:spcPts val="0"/>
              </a:spcBef>
              <a:buNone/>
            </a:pPr>
            <a:r>
              <a:rPr lang="en" dirty="0">
                <a:latin typeface="Century"/>
                <a:cs typeface="Century"/>
              </a:rPr>
              <a:t>Coinsurance Rate Sensitivity Test</a:t>
            </a:r>
          </a:p>
        </p:txBody>
      </p:sp>
      <p:pic>
        <p:nvPicPr>
          <p:cNvPr id="143" name="Shape 143" descr="Picture3.png"/>
          <p:cNvPicPr preferRelativeResize="0"/>
          <p:nvPr/>
        </p:nvPicPr>
        <p:blipFill>
          <a:blip r:embed="rId3">
            <a:alphaModFix/>
          </a:blip>
          <a:stretch>
            <a:fillRect/>
          </a:stretch>
        </p:blipFill>
        <p:spPr>
          <a:xfrm>
            <a:off x="1482450" y="931900"/>
            <a:ext cx="6179098" cy="3400800"/>
          </a:xfrm>
          <a:prstGeom prst="rect">
            <a:avLst/>
          </a:prstGeom>
          <a:noFill/>
          <a:ln>
            <a:noFill/>
          </a:ln>
        </p:spPr>
      </p:pic>
      <p:sp>
        <p:nvSpPr>
          <p:cNvPr id="144" name="Shape 144"/>
          <p:cNvSpPr txBox="1"/>
          <p:nvPr/>
        </p:nvSpPr>
        <p:spPr>
          <a:xfrm rot="-5400000">
            <a:off x="-411450" y="2268100"/>
            <a:ext cx="3382500" cy="405300"/>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61111"/>
              <a:buFont typeface="Arial"/>
              <a:buNone/>
            </a:pPr>
            <a:r>
              <a:rPr lang="en" sz="1800">
                <a:latin typeface="Calibri"/>
                <a:ea typeface="Calibri"/>
                <a:cs typeface="Calibri"/>
                <a:sym typeface="Calibri"/>
              </a:rPr>
              <a:t>Reinsurance Percentage</a:t>
            </a:r>
          </a:p>
          <a:p>
            <a:pPr lvl="0" algn="ctr">
              <a:spcBef>
                <a:spcPts val="0"/>
              </a:spcBef>
              <a:buNone/>
            </a:pPr>
            <a:endParaRPr/>
          </a:p>
        </p:txBody>
      </p:sp>
      <p:sp>
        <p:nvSpPr>
          <p:cNvPr id="145" name="Shape 145"/>
          <p:cNvSpPr txBox="1"/>
          <p:nvPr/>
        </p:nvSpPr>
        <p:spPr>
          <a:xfrm>
            <a:off x="2103025" y="4256675"/>
            <a:ext cx="4345500" cy="418200"/>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61111"/>
              <a:buFont typeface="Arial"/>
              <a:buNone/>
            </a:pPr>
            <a:r>
              <a:rPr lang="en" sz="1800">
                <a:latin typeface="Calibri"/>
                <a:ea typeface="Calibri"/>
                <a:cs typeface="Calibri"/>
                <a:sym typeface="Calibri"/>
              </a:rPr>
              <a:t>Coinsurance Rate</a:t>
            </a:r>
          </a:p>
          <a:p>
            <a:pPr lvl="0" algn="ctr">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Conclusion</a:t>
            </a:r>
          </a:p>
        </p:txBody>
      </p:sp>
      <p:sp>
        <p:nvSpPr>
          <p:cNvPr id="151" name="Shape 15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368300" rtl="0">
              <a:lnSpc>
                <a:spcPct val="200000"/>
              </a:lnSpc>
              <a:spcBef>
                <a:spcPts val="0"/>
              </a:spcBef>
              <a:buSzPct val="100000"/>
              <a:buFont typeface="Arial"/>
              <a:buChar char="•"/>
            </a:pPr>
            <a:r>
              <a:rPr lang="en" sz="2000" dirty="0">
                <a:latin typeface="Century"/>
                <a:cs typeface="Century"/>
              </a:rPr>
              <a:t>Reinsurance will decline</a:t>
            </a:r>
          </a:p>
          <a:p>
            <a:pPr marL="457200" lvl="0" indent="-368300" rtl="0">
              <a:lnSpc>
                <a:spcPct val="200000"/>
              </a:lnSpc>
              <a:spcBef>
                <a:spcPts val="0"/>
              </a:spcBef>
              <a:buSzPct val="100000"/>
              <a:buFont typeface="Arial"/>
              <a:buChar char="•"/>
            </a:pPr>
            <a:r>
              <a:rPr lang="en" sz="2000" dirty="0">
                <a:latin typeface="Century"/>
                <a:cs typeface="Century"/>
              </a:rPr>
              <a:t>Reinsurance amounts depend on attachment point, reinsurance cap, and coinsurance rate</a:t>
            </a:r>
          </a:p>
          <a:p>
            <a:pPr marL="457200" lvl="0" indent="-368300">
              <a:lnSpc>
                <a:spcPct val="200000"/>
              </a:lnSpc>
              <a:spcBef>
                <a:spcPts val="0"/>
              </a:spcBef>
              <a:buSzPct val="100000"/>
              <a:buFont typeface="Arial"/>
              <a:buChar char="•"/>
            </a:pPr>
            <a:r>
              <a:rPr lang="en" sz="2000" dirty="0">
                <a:latin typeface="Century"/>
                <a:cs typeface="Century"/>
              </a:rPr>
              <a:t>Health insurance company should take extra precautions in order to have enough money to fund future claims</a:t>
            </a:r>
          </a:p>
          <a:p>
            <a:pPr lvl="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Questions?</a:t>
            </a:r>
          </a:p>
          <a:p>
            <a:pPr lvl="0">
              <a:spcBef>
                <a:spcPts val="0"/>
              </a:spcBef>
              <a:buNone/>
            </a:pPr>
            <a:endParaRPr dirty="0"/>
          </a:p>
        </p:txBody>
      </p:sp>
      <p:sp>
        <p:nvSpPr>
          <p:cNvPr id="157" name="Shape 15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368300" rtl="0">
              <a:lnSpc>
                <a:spcPct val="200000"/>
              </a:lnSpc>
              <a:spcBef>
                <a:spcPts val="0"/>
              </a:spcBef>
              <a:buSzPct val="100000"/>
            </a:pPr>
            <a:r>
              <a:rPr lang="en" sz="2200" dirty="0">
                <a:solidFill>
                  <a:srgbClr val="000000"/>
                </a:solidFill>
                <a:latin typeface="Century"/>
                <a:cs typeface="Century"/>
              </a:rPr>
              <a:t>bliss.joseph@uconn.edu</a:t>
            </a:r>
          </a:p>
          <a:p>
            <a:pPr marL="457200" lvl="0" indent="-368300" rtl="0">
              <a:lnSpc>
                <a:spcPct val="200000"/>
              </a:lnSpc>
              <a:spcBef>
                <a:spcPts val="0"/>
              </a:spcBef>
              <a:buSzPct val="100000"/>
            </a:pPr>
            <a:r>
              <a:rPr lang="en" sz="2200" dirty="0">
                <a:latin typeface="Century"/>
                <a:cs typeface="Century"/>
              </a:rPr>
              <a:t>pari.patel@uconn.edu</a:t>
            </a:r>
          </a:p>
          <a:p>
            <a:pPr marL="457200" lvl="0" indent="-368300" rtl="0">
              <a:lnSpc>
                <a:spcPct val="200000"/>
              </a:lnSpc>
              <a:spcBef>
                <a:spcPts val="0"/>
              </a:spcBef>
              <a:buSzPct val="100000"/>
            </a:pPr>
            <a:r>
              <a:rPr lang="en" sz="2200" dirty="0">
                <a:latin typeface="Century"/>
                <a:cs typeface="Century"/>
              </a:rPr>
              <a:t>marney.lariviere@uconn.edu</a:t>
            </a:r>
          </a:p>
          <a:p>
            <a:pPr marL="457200" lvl="0" indent="-368300" rtl="0">
              <a:lnSpc>
                <a:spcPct val="200000"/>
              </a:lnSpc>
              <a:spcBef>
                <a:spcPts val="0"/>
              </a:spcBef>
              <a:buSzPct val="100000"/>
            </a:pPr>
            <a:r>
              <a:rPr lang="en" sz="2200" dirty="0">
                <a:latin typeface="Century"/>
                <a:cs typeface="Century"/>
              </a:rPr>
              <a:t>serena.shah@uconn.edu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2800" dirty="0" smtClean="0">
                <a:latin typeface="Century"/>
                <a:cs typeface="Century"/>
              </a:rPr>
              <a:t>The Patient Protection and Affordable Care Act</a:t>
            </a:r>
            <a:endParaRPr lang="en" sz="2800" dirty="0">
              <a:latin typeface="Century"/>
              <a:cs typeface="Century"/>
            </a:endParaRPr>
          </a:p>
        </p:txBody>
      </p:sp>
      <p:sp>
        <p:nvSpPr>
          <p:cNvPr id="66" name="Shape 66"/>
          <p:cNvSpPr txBox="1">
            <a:spLocks noGrp="1"/>
          </p:cNvSpPr>
          <p:nvPr>
            <p:ph type="body" idx="1"/>
          </p:nvPr>
        </p:nvSpPr>
        <p:spPr>
          <a:xfrm>
            <a:off x="311700" y="825224"/>
            <a:ext cx="8520600" cy="3753248"/>
          </a:xfrm>
          <a:prstGeom prst="rect">
            <a:avLst/>
          </a:prstGeom>
        </p:spPr>
        <p:txBody>
          <a:bodyPr lIns="91425" tIns="91425" rIns="91425" bIns="91425" anchor="t" anchorCtr="0">
            <a:noAutofit/>
          </a:bodyPr>
          <a:lstStyle/>
          <a:p>
            <a:pPr marL="457200" lvl="0" indent="-368300" rtl="0">
              <a:lnSpc>
                <a:spcPct val="200000"/>
              </a:lnSpc>
              <a:spcBef>
                <a:spcPts val="0"/>
              </a:spcBef>
              <a:buSzPct val="100000"/>
              <a:buFont typeface="Arial"/>
              <a:buChar char="•"/>
            </a:pPr>
            <a:r>
              <a:rPr lang="en" sz="2000" dirty="0">
                <a:latin typeface="Century"/>
                <a:cs typeface="Century"/>
              </a:rPr>
              <a:t>Also known </a:t>
            </a:r>
            <a:r>
              <a:rPr lang="en" sz="2000" dirty="0" smtClean="0">
                <a:latin typeface="Century"/>
                <a:cs typeface="Century"/>
              </a:rPr>
              <a:t>as </a:t>
            </a:r>
            <a:r>
              <a:rPr lang="en" sz="2000" dirty="0">
                <a:latin typeface="Century"/>
                <a:cs typeface="Century"/>
              </a:rPr>
              <a:t>Affordable Care Act or Obamacare </a:t>
            </a:r>
          </a:p>
          <a:p>
            <a:pPr marL="457200" lvl="0" indent="-368300" rtl="0">
              <a:lnSpc>
                <a:spcPct val="200000"/>
              </a:lnSpc>
              <a:spcBef>
                <a:spcPts val="0"/>
              </a:spcBef>
              <a:buSzPct val="100000"/>
              <a:buFont typeface="Arial"/>
              <a:buChar char="•"/>
            </a:pPr>
            <a:r>
              <a:rPr lang="en" sz="2000" dirty="0">
                <a:latin typeface="Century"/>
                <a:cs typeface="Century"/>
              </a:rPr>
              <a:t>Allowed insurance to be more available to individuals </a:t>
            </a:r>
          </a:p>
          <a:p>
            <a:pPr marL="457200" lvl="0" indent="-368300" rtl="0">
              <a:lnSpc>
                <a:spcPct val="200000"/>
              </a:lnSpc>
              <a:spcBef>
                <a:spcPts val="0"/>
              </a:spcBef>
              <a:buSzPct val="100000"/>
              <a:buFont typeface="Arial"/>
              <a:buChar char="•"/>
            </a:pPr>
            <a:r>
              <a:rPr lang="en" sz="2000" dirty="0">
                <a:latin typeface="Century"/>
                <a:cs typeface="Century"/>
              </a:rPr>
              <a:t>Insurance based on age, geography, family size, and tobacco use</a:t>
            </a:r>
          </a:p>
          <a:p>
            <a:pPr marL="457200" lvl="0" indent="-368300" rtl="0">
              <a:lnSpc>
                <a:spcPct val="200000"/>
              </a:lnSpc>
              <a:spcBef>
                <a:spcPts val="0"/>
              </a:spcBef>
              <a:buSzPct val="100000"/>
              <a:buFont typeface="Arial"/>
              <a:buChar char="•"/>
            </a:pPr>
            <a:r>
              <a:rPr lang="en" sz="2000" dirty="0">
                <a:latin typeface="Century"/>
                <a:cs typeface="Century"/>
              </a:rPr>
              <a:t>Difficult to make insurance available and affordable for all</a:t>
            </a:r>
          </a:p>
          <a:p>
            <a:pPr marL="457200" lvl="0" indent="-368300">
              <a:lnSpc>
                <a:spcPct val="200000"/>
              </a:lnSpc>
              <a:spcBef>
                <a:spcPts val="0"/>
              </a:spcBef>
              <a:buSzPct val="100000"/>
              <a:buFont typeface="Arial"/>
              <a:buChar char="•"/>
            </a:pPr>
            <a:r>
              <a:rPr lang="en" sz="2000" dirty="0">
                <a:latin typeface="Century"/>
                <a:cs typeface="Century"/>
              </a:rPr>
              <a:t>Subsidies and Transitional Reinsurance Program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19497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Background</a:t>
            </a:r>
          </a:p>
        </p:txBody>
      </p:sp>
      <p:sp>
        <p:nvSpPr>
          <p:cNvPr id="72" name="Shape 72"/>
          <p:cNvSpPr txBox="1">
            <a:spLocks noGrp="1"/>
          </p:cNvSpPr>
          <p:nvPr>
            <p:ph type="body" idx="1"/>
          </p:nvPr>
        </p:nvSpPr>
        <p:spPr>
          <a:xfrm>
            <a:off x="311700" y="808175"/>
            <a:ext cx="8520600" cy="3397200"/>
          </a:xfrm>
          <a:prstGeom prst="rect">
            <a:avLst/>
          </a:prstGeom>
        </p:spPr>
        <p:txBody>
          <a:bodyPr lIns="91425" tIns="91425" rIns="91425" bIns="91425" anchor="t" anchorCtr="0">
            <a:noAutofit/>
          </a:bodyPr>
          <a:lstStyle/>
          <a:p>
            <a:pPr marL="457200" lvl="0" indent="-368300" rtl="0">
              <a:lnSpc>
                <a:spcPct val="200000"/>
              </a:lnSpc>
              <a:spcBef>
                <a:spcPts val="0"/>
              </a:spcBef>
              <a:buSzPct val="100000"/>
              <a:buFont typeface="Arial"/>
              <a:buChar char="•"/>
            </a:pPr>
            <a:r>
              <a:rPr lang="en" sz="2200" dirty="0">
                <a:latin typeface="Century"/>
                <a:cs typeface="Century"/>
              </a:rPr>
              <a:t>After the Affordable Care Act was passed, insurance became more expensive.</a:t>
            </a:r>
          </a:p>
          <a:p>
            <a:pPr marL="457200" lvl="0" indent="-368300" rtl="0">
              <a:lnSpc>
                <a:spcPct val="200000"/>
              </a:lnSpc>
              <a:spcBef>
                <a:spcPts val="0"/>
              </a:spcBef>
              <a:buSzPct val="100000"/>
              <a:buFont typeface="Arial"/>
              <a:buChar char="•"/>
            </a:pPr>
            <a:r>
              <a:rPr lang="en" sz="2200" dirty="0">
                <a:latin typeface="Century"/>
                <a:cs typeface="Century"/>
              </a:rPr>
              <a:t>ACA established the Transitional Reinsurance Program.</a:t>
            </a:r>
          </a:p>
          <a:p>
            <a:pPr marL="457200" lvl="0" indent="-368300" rtl="0">
              <a:lnSpc>
                <a:spcPct val="200000"/>
              </a:lnSpc>
              <a:spcBef>
                <a:spcPts val="0"/>
              </a:spcBef>
              <a:buSzPct val="100000"/>
              <a:buFont typeface="Arial"/>
              <a:buChar char="•"/>
            </a:pPr>
            <a:r>
              <a:rPr lang="en" sz="2200" dirty="0">
                <a:latin typeface="Century"/>
                <a:cs typeface="Century"/>
              </a:rPr>
              <a:t>Transitional Reinsurance Program provides stability and lower costs for insurers.</a:t>
            </a:r>
          </a:p>
          <a:p>
            <a:pPr lvl="0">
              <a:spcBef>
                <a:spcPts val="0"/>
              </a:spcBef>
              <a:buNone/>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Objective</a:t>
            </a:r>
          </a:p>
        </p:txBody>
      </p:sp>
      <p:sp>
        <p:nvSpPr>
          <p:cNvPr id="78" name="Shape 7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buNone/>
            </a:pPr>
            <a:endParaRPr sz="3000" dirty="0"/>
          </a:p>
          <a:p>
            <a:pPr lvl="0">
              <a:spcBef>
                <a:spcPts val="0"/>
              </a:spcBef>
              <a:buNone/>
            </a:pPr>
            <a:r>
              <a:rPr lang="en" sz="3000" dirty="0">
                <a:latin typeface="Century"/>
                <a:cs typeface="Century"/>
              </a:rPr>
              <a:t>Under the Transitional Reinsurance Program, what percentage of paid claims will be covered by the reinsurer?</a:t>
            </a:r>
            <a:r>
              <a:rPr lang="en" dirty="0">
                <a:latin typeface="Century"/>
                <a:cs typeface="Century"/>
              </a:rPr>
              <a:t/>
            </a:r>
            <a:br>
              <a:rPr lang="en" dirty="0">
                <a:latin typeface="Century"/>
                <a:cs typeface="Century"/>
              </a:rPr>
            </a:br>
            <a:endParaRPr lang="en" dirty="0">
              <a:latin typeface="Century"/>
              <a:cs typeface="Centur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35950"/>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Member Plans</a:t>
            </a:r>
          </a:p>
        </p:txBody>
      </p:sp>
      <p:sp>
        <p:nvSpPr>
          <p:cNvPr id="84" name="Shape 8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lgn="ctr" rtl="0">
              <a:spcBef>
                <a:spcPts val="0"/>
              </a:spcBef>
              <a:spcAft>
                <a:spcPts val="0"/>
              </a:spcAft>
              <a:buNone/>
            </a:pPr>
            <a:endParaRPr b="1">
              <a:solidFill>
                <a:srgbClr val="FFFFFF"/>
              </a:solidFill>
              <a:latin typeface="Calibri"/>
              <a:ea typeface="Calibri"/>
              <a:cs typeface="Calibri"/>
              <a:sym typeface="Calibri"/>
            </a:endParaRPr>
          </a:p>
        </p:txBody>
      </p:sp>
      <p:graphicFrame>
        <p:nvGraphicFramePr>
          <p:cNvPr id="85" name="Shape 85"/>
          <p:cNvGraphicFramePr/>
          <p:nvPr/>
        </p:nvGraphicFramePr>
        <p:xfrm>
          <a:off x="241625" y="1036125"/>
          <a:ext cx="8660750" cy="3509040"/>
        </p:xfrm>
        <a:graphic>
          <a:graphicData uri="http://schemas.openxmlformats.org/drawingml/2006/table">
            <a:tbl>
              <a:tblPr>
                <a:noFill/>
                <a:tableStyleId>{2646F191-A3FF-485D-A9C8-927111724B36}</a:tableStyleId>
              </a:tblPr>
              <a:tblGrid>
                <a:gridCol w="1732150"/>
                <a:gridCol w="1732150"/>
                <a:gridCol w="1732150"/>
                <a:gridCol w="1732150"/>
                <a:gridCol w="1732150"/>
              </a:tblGrid>
              <a:tr h="646400">
                <a:tc>
                  <a:txBody>
                    <a:bodyPr/>
                    <a:lstStyle/>
                    <a:p>
                      <a:pPr lvl="0" algn="ctr">
                        <a:spcBef>
                          <a:spcPts val="0"/>
                        </a:spcBef>
                        <a:buNone/>
                      </a:pPr>
                      <a:r>
                        <a:rPr lang="en" sz="1800" b="1">
                          <a:latin typeface="Calibri"/>
                          <a:ea typeface="Calibri"/>
                          <a:cs typeface="Calibri"/>
                          <a:sym typeface="Calibri"/>
                        </a:rPr>
                        <a:t>Risk</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a:spcBef>
                          <a:spcPts val="0"/>
                        </a:spcBef>
                        <a:buNone/>
                      </a:pPr>
                      <a:r>
                        <a:rPr lang="en" sz="1800" b="1">
                          <a:latin typeface="Calibri"/>
                          <a:ea typeface="Calibri"/>
                          <a:cs typeface="Calibri"/>
                          <a:sym typeface="Calibri"/>
                        </a:rPr>
                        <a:t>Plan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a:spcBef>
                          <a:spcPts val="0"/>
                        </a:spcBef>
                        <a:buNone/>
                      </a:pPr>
                      <a:r>
                        <a:rPr lang="en" sz="1800" b="1">
                          <a:latin typeface="Calibri"/>
                          <a:ea typeface="Calibri"/>
                          <a:cs typeface="Calibri"/>
                          <a:sym typeface="Calibri"/>
                        </a:rPr>
                        <a:t>Deductible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a:spcBef>
                          <a:spcPts val="0"/>
                        </a:spcBef>
                        <a:buNone/>
                      </a:pPr>
                      <a:r>
                        <a:rPr lang="en" sz="1800" b="1">
                          <a:latin typeface="Calibri"/>
                          <a:ea typeface="Calibri"/>
                          <a:cs typeface="Calibri"/>
                          <a:sym typeface="Calibri"/>
                        </a:rPr>
                        <a:t>Coinsurance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a:spcBef>
                          <a:spcPts val="0"/>
                        </a:spcBef>
                        <a:buNone/>
                      </a:pPr>
                      <a:r>
                        <a:rPr lang="en" sz="1800" b="1">
                          <a:latin typeface="Calibri"/>
                          <a:ea typeface="Calibri"/>
                          <a:cs typeface="Calibri"/>
                          <a:sym typeface="Calibri"/>
                        </a:rPr>
                        <a:t>Total Out of Pocket</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r>
              <a:tr h="925850">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High</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Gold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$1,000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20%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$4,000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925850">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Medium</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Silver</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$2,500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30%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$5,000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925850">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Low</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Bronze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$4,500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40%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buNone/>
                      </a:pPr>
                      <a:endParaRPr sz="1800">
                        <a:latin typeface="Calibri"/>
                        <a:ea typeface="Calibri"/>
                        <a:cs typeface="Calibri"/>
                        <a:sym typeface="Calibri"/>
                      </a:endParaRPr>
                    </a:p>
                    <a:p>
                      <a:pPr lvl="0" algn="ctr">
                        <a:spcBef>
                          <a:spcPts val="0"/>
                        </a:spcBef>
                        <a:buNone/>
                      </a:pPr>
                      <a:r>
                        <a:rPr lang="en" sz="1800">
                          <a:latin typeface="Calibri"/>
                          <a:ea typeface="Calibri"/>
                          <a:cs typeface="Calibri"/>
                          <a:sym typeface="Calibri"/>
                        </a:rPr>
                        <a:t>$6,000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latin typeface="Century"/>
                <a:cs typeface="Century"/>
              </a:rPr>
              <a:t>How It Works</a:t>
            </a:r>
          </a:p>
        </p:txBody>
      </p:sp>
      <p:graphicFrame>
        <p:nvGraphicFramePr>
          <p:cNvPr id="91" name="Shape 91"/>
          <p:cNvGraphicFramePr/>
          <p:nvPr/>
        </p:nvGraphicFramePr>
        <p:xfrm>
          <a:off x="500050" y="1262075"/>
          <a:ext cx="8143875" cy="3200400"/>
        </p:xfrm>
        <a:graphic>
          <a:graphicData uri="http://schemas.openxmlformats.org/drawingml/2006/table">
            <a:tbl>
              <a:tblPr>
                <a:noFill/>
                <a:tableStyleId>{EB91862B-CD6C-45FF-851A-44067D05EC5F}</a:tableStyleId>
              </a:tblPr>
              <a:tblGrid>
                <a:gridCol w="1924050"/>
                <a:gridCol w="2066925"/>
                <a:gridCol w="2076450"/>
                <a:gridCol w="2076450"/>
              </a:tblGrid>
              <a:tr h="800100">
                <a:tc>
                  <a:txBody>
                    <a:bodyPr/>
                    <a:lstStyle/>
                    <a:p>
                      <a:pPr lvl="0" algn="ctr" rtl="0">
                        <a:lnSpc>
                          <a:spcPct val="115000"/>
                        </a:lnSpc>
                        <a:spcBef>
                          <a:spcPts val="0"/>
                        </a:spcBef>
                        <a:buNone/>
                      </a:pPr>
                      <a:r>
                        <a:rPr lang="en" sz="1800" b="1">
                          <a:latin typeface="Calibri"/>
                          <a:ea typeface="Calibri"/>
                          <a:cs typeface="Calibri"/>
                          <a:sym typeface="Calibri"/>
                        </a:rPr>
                        <a:t>Year</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rtl="0">
                        <a:lnSpc>
                          <a:spcPct val="115000"/>
                        </a:lnSpc>
                        <a:spcBef>
                          <a:spcPts val="0"/>
                        </a:spcBef>
                        <a:buNone/>
                      </a:pPr>
                      <a:r>
                        <a:rPr lang="en" sz="1800" b="1">
                          <a:latin typeface="Calibri"/>
                          <a:ea typeface="Calibri"/>
                          <a:cs typeface="Calibri"/>
                          <a:sym typeface="Calibri"/>
                        </a:rPr>
                        <a:t>Attachment Point</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rtl="0">
                        <a:lnSpc>
                          <a:spcPct val="115000"/>
                        </a:lnSpc>
                        <a:spcBef>
                          <a:spcPts val="0"/>
                        </a:spcBef>
                        <a:buNone/>
                      </a:pPr>
                      <a:r>
                        <a:rPr lang="en" sz="1800" b="1">
                          <a:latin typeface="Calibri"/>
                          <a:ea typeface="Calibri"/>
                          <a:cs typeface="Calibri"/>
                          <a:sym typeface="Calibri"/>
                        </a:rPr>
                        <a:t>Reinsurance Cap</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c>
                  <a:txBody>
                    <a:bodyPr/>
                    <a:lstStyle/>
                    <a:p>
                      <a:pPr lvl="0" algn="ctr" rtl="0">
                        <a:lnSpc>
                          <a:spcPct val="115000"/>
                        </a:lnSpc>
                        <a:spcBef>
                          <a:spcPts val="0"/>
                        </a:spcBef>
                        <a:buNone/>
                      </a:pPr>
                      <a:r>
                        <a:rPr lang="en" sz="1800" b="1">
                          <a:latin typeface="Calibri"/>
                          <a:ea typeface="Calibri"/>
                          <a:cs typeface="Calibri"/>
                          <a:sym typeface="Calibri"/>
                        </a:rPr>
                        <a:t>Coinsurance Rate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rgbClr val="CCCCCC"/>
                    </a:solidFill>
                  </a:tcPr>
                </a:tc>
              </a:tr>
              <a:tr h="800100">
                <a:tc>
                  <a:txBody>
                    <a:bodyPr/>
                    <a:lstStyle/>
                    <a:p>
                      <a:pPr lvl="0" algn="ctr" rtl="0">
                        <a:lnSpc>
                          <a:spcPct val="115000"/>
                        </a:lnSpc>
                        <a:spcBef>
                          <a:spcPts val="0"/>
                        </a:spcBef>
                        <a:buNone/>
                      </a:pPr>
                      <a:r>
                        <a:rPr lang="en" sz="1800">
                          <a:latin typeface="Calibri"/>
                          <a:ea typeface="Calibri"/>
                          <a:cs typeface="Calibri"/>
                          <a:sym typeface="Calibri"/>
                        </a:rPr>
                        <a:t>2014</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$45,000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$250,000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80%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800100">
                <a:tc>
                  <a:txBody>
                    <a:bodyPr/>
                    <a:lstStyle/>
                    <a:p>
                      <a:pPr lvl="0" algn="ctr" rtl="0">
                        <a:lnSpc>
                          <a:spcPct val="115000"/>
                        </a:lnSpc>
                        <a:spcBef>
                          <a:spcPts val="0"/>
                        </a:spcBef>
                        <a:buNone/>
                      </a:pPr>
                      <a:r>
                        <a:rPr lang="en" sz="1800">
                          <a:latin typeface="Calibri"/>
                          <a:ea typeface="Calibri"/>
                          <a:cs typeface="Calibri"/>
                          <a:sym typeface="Calibri"/>
                        </a:rPr>
                        <a:t>2015</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$70,000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$250,000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50%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800100">
                <a:tc>
                  <a:txBody>
                    <a:bodyPr/>
                    <a:lstStyle/>
                    <a:p>
                      <a:pPr lvl="0" algn="ctr" rtl="0">
                        <a:lnSpc>
                          <a:spcPct val="115000"/>
                        </a:lnSpc>
                        <a:spcBef>
                          <a:spcPts val="0"/>
                        </a:spcBef>
                        <a:buNone/>
                      </a:pPr>
                      <a:r>
                        <a:rPr lang="en" sz="1800">
                          <a:latin typeface="Calibri"/>
                          <a:ea typeface="Calibri"/>
                          <a:cs typeface="Calibri"/>
                          <a:sym typeface="Calibri"/>
                        </a:rPr>
                        <a:t>2016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$90,000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$250,000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800">
                          <a:latin typeface="Calibri"/>
                          <a:ea typeface="Calibri"/>
                          <a:cs typeface="Calibri"/>
                          <a:sym typeface="Calibri"/>
                        </a:rPr>
                        <a:t>50%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endParaRPr/>
          </a:p>
        </p:txBody>
      </p:sp>
      <p:sp>
        <p:nvSpPr>
          <p:cNvPr id="97" name="Shape 9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endParaRPr/>
          </a:p>
        </p:txBody>
      </p:sp>
      <p:pic>
        <p:nvPicPr>
          <p:cNvPr id="98" name="Shape 98"/>
          <p:cNvPicPr preferRelativeResize="0"/>
          <p:nvPr/>
        </p:nvPicPr>
        <p:blipFill>
          <a:blip r:embed="rId3">
            <a:alphaModFix/>
          </a:blip>
          <a:stretch>
            <a:fillRect/>
          </a:stretch>
        </p:blipFill>
        <p:spPr>
          <a:xfrm>
            <a:off x="353250" y="0"/>
            <a:ext cx="8265248" cy="50515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Shape 103"/>
          <p:cNvPicPr preferRelativeResize="0"/>
          <p:nvPr/>
        </p:nvPicPr>
        <p:blipFill>
          <a:blip r:embed="rId3">
            <a:alphaModFix/>
          </a:blip>
          <a:stretch>
            <a:fillRect/>
          </a:stretch>
        </p:blipFill>
        <p:spPr>
          <a:xfrm>
            <a:off x="1681162" y="1404937"/>
            <a:ext cx="5781675" cy="2333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168150"/>
            <a:ext cx="8520600" cy="613200"/>
          </a:xfrm>
          <a:prstGeom prst="rect">
            <a:avLst/>
          </a:prstGeom>
        </p:spPr>
        <p:txBody>
          <a:bodyPr lIns="91425" tIns="91425" rIns="91425" bIns="91425" anchor="t" anchorCtr="0">
            <a:noAutofit/>
          </a:bodyPr>
          <a:lstStyle/>
          <a:p>
            <a:pPr lvl="0" rtl="0">
              <a:spcBef>
                <a:spcPts val="0"/>
              </a:spcBef>
              <a:buNone/>
            </a:pPr>
            <a:r>
              <a:rPr lang="en" dirty="0">
                <a:latin typeface="Century"/>
                <a:cs typeface="Century"/>
              </a:rPr>
              <a:t>Calculations</a:t>
            </a:r>
          </a:p>
        </p:txBody>
      </p:sp>
      <p:sp>
        <p:nvSpPr>
          <p:cNvPr id="109" name="Shape 109"/>
          <p:cNvSpPr txBox="1">
            <a:spLocks noGrp="1"/>
          </p:cNvSpPr>
          <p:nvPr>
            <p:ph type="body" idx="1"/>
          </p:nvPr>
        </p:nvSpPr>
        <p:spPr>
          <a:xfrm>
            <a:off x="-41100" y="2449275"/>
            <a:ext cx="3777000" cy="2108400"/>
          </a:xfrm>
          <a:prstGeom prst="rect">
            <a:avLst/>
          </a:prstGeom>
        </p:spPr>
        <p:txBody>
          <a:bodyPr lIns="91425" tIns="91425" rIns="91425" bIns="91425" anchor="t" anchorCtr="0">
            <a:noAutofit/>
          </a:bodyPr>
          <a:lstStyle/>
          <a:p>
            <a:pPr marL="457200" lvl="0" indent="-361950" rtl="0">
              <a:spcBef>
                <a:spcPts val="0"/>
              </a:spcBef>
              <a:buSzPct val="100000"/>
              <a:buFont typeface="Arial"/>
              <a:buChar char="•"/>
            </a:pPr>
            <a:r>
              <a:rPr lang="en" sz="2000" dirty="0">
                <a:latin typeface="Century"/>
                <a:cs typeface="Century"/>
              </a:rPr>
              <a:t>Government Reinsurance Payment = [min( claim amount - member cost share, reinsurance cap) - attachment point] * coinsurance rate</a:t>
            </a:r>
          </a:p>
          <a:p>
            <a:pPr lvl="0">
              <a:spcBef>
                <a:spcPts val="0"/>
              </a:spcBef>
              <a:buNone/>
            </a:pPr>
            <a:endParaRPr dirty="0"/>
          </a:p>
        </p:txBody>
      </p:sp>
      <p:sp>
        <p:nvSpPr>
          <p:cNvPr id="110" name="Shape 110"/>
          <p:cNvSpPr txBox="1"/>
          <p:nvPr/>
        </p:nvSpPr>
        <p:spPr>
          <a:xfrm>
            <a:off x="-41100" y="796147"/>
            <a:ext cx="3885300" cy="1900800"/>
          </a:xfrm>
          <a:prstGeom prst="rect">
            <a:avLst/>
          </a:prstGeom>
          <a:noFill/>
          <a:ln>
            <a:noFill/>
          </a:ln>
        </p:spPr>
        <p:txBody>
          <a:bodyPr lIns="91425" tIns="91425" rIns="91425" bIns="91425" anchor="t" anchorCtr="0">
            <a:noAutofit/>
          </a:bodyPr>
          <a:lstStyle/>
          <a:p>
            <a:pPr marL="457200" lvl="0" indent="-361950" rtl="0">
              <a:lnSpc>
                <a:spcPct val="115000"/>
              </a:lnSpc>
              <a:spcBef>
                <a:spcPts val="0"/>
              </a:spcBef>
              <a:spcAft>
                <a:spcPts val="1600"/>
              </a:spcAft>
              <a:buClr>
                <a:schemeClr val="dk1"/>
              </a:buClr>
              <a:buSzPct val="100000"/>
              <a:buFont typeface="Arial"/>
              <a:buChar char="•"/>
            </a:pPr>
            <a:r>
              <a:rPr lang="en" sz="2000" dirty="0">
                <a:solidFill>
                  <a:schemeClr val="dk1"/>
                </a:solidFill>
                <a:latin typeface="Century"/>
                <a:ea typeface="Old Standard TT"/>
                <a:cs typeface="Century"/>
                <a:sym typeface="Old Standard TT"/>
              </a:rPr>
              <a:t>Reinsurance Percentage = reinsurance payment / (claim amount - member cost share)</a:t>
            </a:r>
          </a:p>
        </p:txBody>
      </p:sp>
      <p:grpSp>
        <p:nvGrpSpPr>
          <p:cNvPr id="111" name="Shape 111"/>
          <p:cNvGrpSpPr/>
          <p:nvPr/>
        </p:nvGrpSpPr>
        <p:grpSpPr>
          <a:xfrm>
            <a:off x="3641963" y="771901"/>
            <a:ext cx="5441377" cy="3599691"/>
            <a:chOff x="501873" y="215750"/>
            <a:chExt cx="6746903" cy="3500283"/>
          </a:xfrm>
        </p:grpSpPr>
        <p:pic>
          <p:nvPicPr>
            <p:cNvPr id="112" name="Shape 112"/>
            <p:cNvPicPr preferRelativeResize="0"/>
            <p:nvPr/>
          </p:nvPicPr>
          <p:blipFill rotWithShape="1">
            <a:blip r:embed="rId3">
              <a:alphaModFix/>
            </a:blip>
            <a:srcRect l="52006"/>
            <a:stretch/>
          </p:blipFill>
          <p:spPr>
            <a:xfrm>
              <a:off x="553724" y="1871100"/>
              <a:ext cx="6695051" cy="1844933"/>
            </a:xfrm>
            <a:prstGeom prst="rect">
              <a:avLst/>
            </a:prstGeom>
            <a:noFill/>
            <a:ln>
              <a:noFill/>
            </a:ln>
          </p:spPr>
        </p:pic>
        <p:pic>
          <p:nvPicPr>
            <p:cNvPr id="113" name="Shape 113"/>
            <p:cNvPicPr preferRelativeResize="0"/>
            <p:nvPr/>
          </p:nvPicPr>
          <p:blipFill rotWithShape="1">
            <a:blip r:embed="rId3">
              <a:alphaModFix/>
            </a:blip>
            <a:srcRect r="47870"/>
            <a:stretch/>
          </p:blipFill>
          <p:spPr>
            <a:xfrm>
              <a:off x="501873" y="215750"/>
              <a:ext cx="6746898" cy="1711724"/>
            </a:xfrm>
            <a:prstGeom prst="rect">
              <a:avLst/>
            </a:prstGeom>
            <a:noFill/>
            <a:ln>
              <a:noFill/>
            </a:ln>
          </p:spPr>
        </p:pic>
      </p:gr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2098</Words>
  <Application>Microsoft Office PowerPoint</Application>
  <PresentationFormat>On-screen Show (16:9)</PresentationFormat>
  <Paragraphs>128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Century</vt:lpstr>
      <vt:lpstr>Old Standard TT</vt:lpstr>
      <vt:lpstr>Times New Roman</vt:lpstr>
      <vt:lpstr>Arial</vt:lpstr>
      <vt:lpstr>paperback</vt:lpstr>
      <vt:lpstr>Cigna Case Study</vt:lpstr>
      <vt:lpstr>The Patient Protection and Affordable Care Act</vt:lpstr>
      <vt:lpstr>Background</vt:lpstr>
      <vt:lpstr>Objective</vt:lpstr>
      <vt:lpstr>Member Plans</vt:lpstr>
      <vt:lpstr>How It Works</vt:lpstr>
      <vt:lpstr>PowerPoint Presentation</vt:lpstr>
      <vt:lpstr>PowerPoint Presentation</vt:lpstr>
      <vt:lpstr>Calculations</vt:lpstr>
      <vt:lpstr>Limitations to the Model</vt:lpstr>
      <vt:lpstr>Attachment Point Sensitivity Test</vt:lpstr>
      <vt:lpstr>Reinsurance Cap Sensitivity Test</vt:lpstr>
      <vt:lpstr>Coinsurance Rate Sensitivity Test</vt:lpstr>
      <vt:lpstr>Conclusion</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Cigna Case Study</dc:title>
  <dc:creator>Niu Gao</dc:creator>
  <cp:lastModifiedBy>Niu Gao</cp:lastModifiedBy>
  <cp:revision>2</cp:revision>
  <dcterms:modified xsi:type="dcterms:W3CDTF">2017-04-07T16:29:37Z</dcterms:modified>
</cp:coreProperties>
</file>