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79" r:id="rId5"/>
    <p:sldMasterId id="2147493467" r:id="rId6"/>
  </p:sldMasterIdLst>
  <p:notesMasterIdLst>
    <p:notesMasterId r:id="rId26"/>
  </p:notesMasterIdLst>
  <p:handoutMasterIdLst>
    <p:handoutMasterId r:id="rId27"/>
  </p:handoutMasterIdLst>
  <p:sldIdLst>
    <p:sldId id="259" r:id="rId7"/>
    <p:sldId id="260" r:id="rId8"/>
    <p:sldId id="261" r:id="rId9"/>
    <p:sldId id="263" r:id="rId10"/>
    <p:sldId id="264" r:id="rId11"/>
    <p:sldId id="265" r:id="rId12"/>
    <p:sldId id="266" r:id="rId13"/>
    <p:sldId id="277" r:id="rId14"/>
    <p:sldId id="279" r:id="rId15"/>
    <p:sldId id="280" r:id="rId16"/>
    <p:sldId id="281" r:id="rId17"/>
    <p:sldId id="282" r:id="rId18"/>
    <p:sldId id="274" r:id="rId19"/>
    <p:sldId id="283" r:id="rId20"/>
    <p:sldId id="284" r:id="rId21"/>
    <p:sldId id="288" r:id="rId22"/>
    <p:sldId id="285" r:id="rId23"/>
    <p:sldId id="286" r:id="rId24"/>
    <p:sldId id="287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938"/>
    <a:srgbClr val="002868"/>
    <a:srgbClr val="100E42"/>
    <a:srgbClr val="10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732"/>
  </p:normalViewPr>
  <p:slideViewPr>
    <p:cSldViewPr snapToGrid="0" snapToObjects="1">
      <p:cViewPr varScale="1">
        <p:scale>
          <a:sx n="113" d="100"/>
          <a:sy n="113" d="100"/>
        </p:scale>
        <p:origin x="732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0BE6C-4C0C-8046-BBFD-371AD798216A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EFCB1-D51F-8E41-88AA-D42180F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09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FAD54-8244-5747-885A-748A43A285D1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036FC-309B-E14B-85B1-A10BD266C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9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036FC-309B-E14B-85B1-A10BD266CF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97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036FC-309B-E14B-85B1-A10BD266CF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7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9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8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9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97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3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4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0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25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46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83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4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4277"/>
            <a:ext cx="4038600" cy="339407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4277"/>
            <a:ext cx="4038600" cy="339407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4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6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6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1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9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4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4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4325" y="0"/>
            <a:ext cx="9178325" cy="1200150"/>
          </a:xfrm>
          <a:prstGeom prst="rect">
            <a:avLst/>
          </a:prstGeom>
          <a:solidFill>
            <a:srgbClr val="100E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4277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0CA21-89C5-A040-B01E-D208A7FA3D8D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83" r:id="rId2"/>
    <p:sldLayoutId id="2147493484" r:id="rId3"/>
    <p:sldLayoutId id="2147493485" r:id="rId4"/>
    <p:sldLayoutId id="2147493486" r:id="rId5"/>
    <p:sldLayoutId id="2147493487" r:id="rId6"/>
    <p:sldLayoutId id="2147493488" r:id="rId7"/>
    <p:sldLayoutId id="2147493489" r:id="rId8"/>
    <p:sldLayoutId id="2147493490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656F7-E2D5-EF4D-B3EB-3635D9B80BF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7C81B-7B5A-A644-B3E8-EC3DC39B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98645"/>
            <a:ext cx="8229600" cy="1221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Predictive Modeling Partial Withdrawal for Variable Annuity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84712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8682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 err="1"/>
              <a:t>Ruokun</a:t>
            </a:r>
            <a:r>
              <a:rPr lang="en-US" sz="2400" dirty="0"/>
              <a:t> Liu and Shu-Hua (Edward) Liao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01280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Sep. 9 2016</a:t>
            </a:r>
          </a:p>
        </p:txBody>
      </p:sp>
    </p:spTree>
    <p:extLst>
      <p:ext uri="{BB962C8B-B14F-4D97-AF65-F5344CB8AC3E}">
        <p14:creationId xmlns:p14="http://schemas.microsoft.com/office/powerpoint/2010/main" val="440678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Historical Percentage of Partial Withdrawal Frequency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Example: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3725" y="14639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Screen Shot 2016-09-05 at 2.04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185058"/>
            <a:ext cx="82042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1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Historical Mean of Partial Withdrawal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Example: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6-09-05 at 2.1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27" y="2060884"/>
            <a:ext cx="5785241" cy="261636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325688" y="3058583"/>
            <a:ext cx="421239" cy="1149351"/>
            <a:chOff x="1409678" y="3058583"/>
            <a:chExt cx="421239" cy="1149351"/>
          </a:xfrm>
        </p:grpSpPr>
        <p:sp>
          <p:nvSpPr>
            <p:cNvPr id="6" name="Right Arrow 5"/>
            <p:cNvSpPr/>
            <p:nvPr/>
          </p:nvSpPr>
          <p:spPr>
            <a:xfrm>
              <a:off x="1418167" y="3058583"/>
              <a:ext cx="412750" cy="17991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418167" y="3249084"/>
              <a:ext cx="412750" cy="17991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409678" y="3453341"/>
              <a:ext cx="412750" cy="17991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409678" y="3668183"/>
              <a:ext cx="412750" cy="17991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409678" y="3848100"/>
              <a:ext cx="412750" cy="17991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418167" y="4028017"/>
              <a:ext cx="412750" cy="17991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8085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Historical Slope of Partial Withdrawal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Example: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6-09-05 at 2.15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28" y="2047460"/>
            <a:ext cx="5745021" cy="259089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409678" y="3058583"/>
            <a:ext cx="421239" cy="1149351"/>
            <a:chOff x="1409678" y="3058583"/>
            <a:chExt cx="421239" cy="1149351"/>
          </a:xfrm>
        </p:grpSpPr>
        <p:sp>
          <p:nvSpPr>
            <p:cNvPr id="6" name="Right Arrow 5"/>
            <p:cNvSpPr/>
            <p:nvPr/>
          </p:nvSpPr>
          <p:spPr>
            <a:xfrm>
              <a:off x="1418167" y="3058583"/>
              <a:ext cx="412750" cy="17991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418167" y="3249084"/>
              <a:ext cx="412750" cy="17991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409678" y="3453341"/>
              <a:ext cx="412750" cy="17991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409678" y="3668183"/>
              <a:ext cx="412750" cy="17991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409678" y="3848100"/>
              <a:ext cx="412750" cy="17991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418167" y="4028017"/>
              <a:ext cx="412750" cy="17991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9571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Design -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4277"/>
            <a:ext cx="8229600" cy="3744412"/>
          </a:xfrm>
        </p:spPr>
        <p:txBody>
          <a:bodyPr/>
          <a:lstStyle/>
          <a:p>
            <a:r>
              <a:rPr lang="en-US" dirty="0"/>
              <a:t>To predict how much in total policyholders would do partial withdrawal in a particular year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0051" y="1932963"/>
            <a:ext cx="1388962" cy="30557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Variables</a:t>
            </a: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prstClr val="black"/>
                </a:solidFill>
              </a:rPr>
              <a:t>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prstClr val="black"/>
                </a:solidFill>
              </a:rPr>
              <a:t>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prstClr val="black"/>
                </a:solidFill>
              </a:rPr>
              <a:t>Duration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prstClr val="black"/>
                </a:solidFill>
              </a:rPr>
              <a:t>MaxWDs</a:t>
            </a:r>
            <a:endParaRPr lang="en-US" i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prstClr val="black"/>
                </a:solidFill>
              </a:rPr>
              <a:t>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prstClr val="black"/>
                </a:solidFill>
              </a:rPr>
              <a:t>…</a:t>
            </a:r>
          </a:p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136858" y="2344715"/>
            <a:ext cx="1010527" cy="2232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03581" y="2054163"/>
            <a:ext cx="1946218" cy="10623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Frequency Model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03581" y="3514610"/>
            <a:ext cx="1946218" cy="10623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Severity Model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730055" y="2344718"/>
            <a:ext cx="1010527" cy="2232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63079" y="2813921"/>
            <a:ext cx="1946218" cy="10623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Predicted Withdrawal Amount</a:t>
            </a:r>
          </a:p>
        </p:txBody>
      </p:sp>
    </p:spTree>
    <p:extLst>
      <p:ext uri="{BB962C8B-B14F-4D97-AF65-F5344CB8AC3E}">
        <p14:creationId xmlns:p14="http://schemas.microsoft.com/office/powerpoint/2010/main" val="185511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Severity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Frequency Model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Data: Whole dataset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Response variable: Partial Withdrawal Frequency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Method: Logistic Regression</a:t>
            </a:r>
          </a:p>
          <a:p>
            <a:pPr>
              <a:lnSpc>
                <a:spcPct val="120000"/>
              </a:lnSpc>
            </a:pPr>
            <a:r>
              <a:rPr lang="en-US" dirty="0"/>
              <a:t>Severity Model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Data: Subset of whole dataset with Partial Withdrawal Frequency = 1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Response Variable: Partial Withdrawal Rate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Method: Linear Regression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86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Model Validation Method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5 - Fold Cross Validation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457200" lvl="1" indent="0">
              <a:lnSpc>
                <a:spcPct val="120000"/>
              </a:lnSpc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" y="2032000"/>
            <a:ext cx="7342910" cy="30249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8121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Evaluation Metrics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Frequency Model: ROC Curve/ Area Under Curve (</a:t>
            </a:r>
            <a:r>
              <a:rPr lang="en-US" b="1" dirty="0"/>
              <a:t>AUC = 0.94</a:t>
            </a:r>
            <a:r>
              <a:rPr lang="en-US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Severity Model: Root Mean Square Error (</a:t>
            </a:r>
            <a:r>
              <a:rPr lang="en-US" b="1" dirty="0"/>
              <a:t>RMSE =</a:t>
            </a:r>
            <a:r>
              <a:rPr lang="zh-CN" altLang="en-US" b="1" dirty="0"/>
              <a:t> </a:t>
            </a:r>
            <a:r>
              <a:rPr lang="en-US" altLang="zh-CN" b="1" dirty="0"/>
              <a:t>0.13</a:t>
            </a:r>
            <a:r>
              <a:rPr lang="en-US" b="1" dirty="0"/>
              <a:t> </a:t>
            </a:r>
            <a:r>
              <a:rPr lang="en-US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Final Prediction: Actual Over Expected (</a:t>
            </a:r>
            <a:r>
              <a:rPr lang="en-US" b="1" dirty="0"/>
              <a:t>A/E = 100%</a:t>
            </a:r>
            <a:r>
              <a:rPr lang="en-US" dirty="0"/>
              <a:t>) 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42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Our final result is the </a:t>
            </a:r>
            <a:r>
              <a:rPr lang="en-US" b="1" dirty="0"/>
              <a:t>Predicted Dollar Amount of Partial Withdrawal: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Aggregated Final Result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(Predicted</a:t>
            </a:r>
            <a:r>
              <a:rPr lang="zh-CN" altLang="en-US" dirty="0"/>
              <a:t> </a:t>
            </a:r>
            <a:r>
              <a:rPr lang="en-US" dirty="0"/>
              <a:t>Partial Withdrawal Frequency</a:t>
            </a:r>
            <a:r>
              <a:rPr lang="en-US" altLang="zh-CN" dirty="0"/>
              <a:t>)</a:t>
            </a:r>
            <a:r>
              <a:rPr lang="zh-CN" altLang="en-US" dirty="0"/>
              <a:t> * </a:t>
            </a:r>
            <a:r>
              <a:rPr lang="en-US" altLang="zh-CN" dirty="0"/>
              <a:t>(Predicted</a:t>
            </a:r>
            <a:r>
              <a:rPr lang="zh-CN" altLang="en-US" dirty="0"/>
              <a:t> </a:t>
            </a:r>
            <a:r>
              <a:rPr lang="en-US" altLang="zh-CN" dirty="0"/>
              <a:t>Partial</a:t>
            </a:r>
            <a:r>
              <a:rPr lang="zh-CN" altLang="en-US" dirty="0"/>
              <a:t> </a:t>
            </a:r>
            <a:r>
              <a:rPr lang="en-US" altLang="zh-CN" dirty="0"/>
              <a:t>Withdrawal</a:t>
            </a:r>
            <a:r>
              <a:rPr lang="zh-CN" altLang="en-US" dirty="0"/>
              <a:t> </a:t>
            </a:r>
            <a:r>
              <a:rPr lang="en-US" altLang="zh-CN" dirty="0"/>
              <a:t>Rate)</a:t>
            </a:r>
            <a:r>
              <a:rPr lang="zh-CN" altLang="en-US" dirty="0"/>
              <a:t> * </a:t>
            </a:r>
            <a:r>
              <a:rPr lang="en-US" altLang="zh-CN" dirty="0"/>
              <a:t>(Maximum</a:t>
            </a:r>
            <a:r>
              <a:rPr lang="zh-CN" altLang="en-US" dirty="0"/>
              <a:t> </a:t>
            </a:r>
            <a:r>
              <a:rPr lang="en-US" altLang="zh-CN" dirty="0"/>
              <a:t>Allowed</a:t>
            </a:r>
            <a:r>
              <a:rPr lang="zh-CN" altLang="en-US" dirty="0"/>
              <a:t> </a:t>
            </a:r>
            <a:r>
              <a:rPr lang="en-US" altLang="zh-CN" dirty="0"/>
              <a:t>Annual</a:t>
            </a:r>
            <a:r>
              <a:rPr lang="zh-CN" altLang="en-US" dirty="0"/>
              <a:t> </a:t>
            </a:r>
            <a:r>
              <a:rPr lang="en-US" altLang="zh-CN" dirty="0"/>
              <a:t>Withdrawal)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04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Being able to capture the pattern of Partial Withdrawal</a:t>
            </a:r>
          </a:p>
          <a:p>
            <a:pPr>
              <a:lnSpc>
                <a:spcPct val="150000"/>
              </a:lnSpc>
            </a:pPr>
            <a:r>
              <a:rPr lang="en-US" dirty="0"/>
              <a:t>Capture the behavioral risk</a:t>
            </a:r>
          </a:p>
          <a:p>
            <a:pPr>
              <a:lnSpc>
                <a:spcPct val="150000"/>
              </a:lnSpc>
            </a:pPr>
            <a:r>
              <a:rPr lang="en-US" dirty="0"/>
              <a:t>The combination of SQL and Revolution R</a:t>
            </a:r>
          </a:p>
          <a:p>
            <a:pPr>
              <a:lnSpc>
                <a:spcPct val="150000"/>
              </a:lnSpc>
            </a:pPr>
            <a:r>
              <a:rPr lang="en-US" dirty="0"/>
              <a:t>Importance of feature engineering for predictive modeling</a:t>
            </a:r>
          </a:p>
          <a:p>
            <a:pPr>
              <a:lnSpc>
                <a:spcPct val="150000"/>
              </a:lnSpc>
            </a:pPr>
            <a:r>
              <a:rPr lang="en-US" dirty="0"/>
              <a:t>More advanced</a:t>
            </a:r>
            <a:r>
              <a:rPr lang="zh-CN" altLang="en-US" dirty="0"/>
              <a:t> </a:t>
            </a:r>
            <a:r>
              <a:rPr lang="en-US" altLang="zh-CN" dirty="0"/>
              <a:t>statistical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methods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actuarial</a:t>
            </a:r>
            <a:r>
              <a:rPr lang="zh-CN" altLang="en-US" dirty="0"/>
              <a:t> </a:t>
            </a:r>
            <a:r>
              <a:rPr lang="en-US" altLang="zh-CN" dirty="0"/>
              <a:t>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1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182" y="1154545"/>
            <a:ext cx="828963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/>
                <a:cs typeface="Arial"/>
              </a:rPr>
              <a:t>Thank You</a:t>
            </a:r>
            <a:r>
              <a:rPr lang="en-US" altLang="zh-CN" sz="5400" b="1" dirty="0">
                <a:solidFill>
                  <a:schemeClr val="bg1"/>
                </a:solidFill>
                <a:latin typeface="Arial"/>
                <a:cs typeface="Arial"/>
              </a:rPr>
              <a:t>!</a:t>
            </a:r>
          </a:p>
          <a:p>
            <a:r>
              <a:rPr lang="en-US" sz="5400" b="1" dirty="0">
                <a:solidFill>
                  <a:schemeClr val="bg1"/>
                </a:solidFill>
                <a:latin typeface="Arial"/>
                <a:cs typeface="Arial"/>
              </a:rPr>
              <a:t>Questions</a:t>
            </a:r>
            <a:r>
              <a:rPr lang="zh-CN" altLang="en-US" sz="5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zh-CN" sz="5400" b="1" dirty="0">
                <a:solidFill>
                  <a:schemeClr val="bg1"/>
                </a:solidFill>
                <a:latin typeface="Arial"/>
                <a:cs typeface="Arial"/>
              </a:rPr>
              <a:t>are</a:t>
            </a:r>
            <a:r>
              <a:rPr lang="zh-CN" altLang="en-US" sz="5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zh-CN" sz="5400" b="1" dirty="0">
                <a:solidFill>
                  <a:schemeClr val="bg1"/>
                </a:solidFill>
                <a:latin typeface="Arial"/>
                <a:cs typeface="Arial"/>
              </a:rPr>
              <a:t>welcome!</a:t>
            </a:r>
            <a:endParaRPr lang="en-US" sz="5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officeArt object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151" y="3315970"/>
            <a:ext cx="2759075" cy="14484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81" y="3287510"/>
            <a:ext cx="2501900" cy="148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Introduction</a:t>
            </a:r>
          </a:p>
          <a:p>
            <a:r>
              <a:rPr lang="en-US" dirty="0">
                <a:latin typeface="Arial"/>
                <a:cs typeface="Arial"/>
              </a:rPr>
              <a:t>Data Structure</a:t>
            </a:r>
          </a:p>
          <a:p>
            <a:r>
              <a:rPr lang="en-US" dirty="0">
                <a:latin typeface="Arial"/>
                <a:cs typeface="Arial"/>
              </a:rPr>
              <a:t>Feature Engineering</a:t>
            </a:r>
          </a:p>
          <a:p>
            <a:r>
              <a:rPr lang="en-US" dirty="0"/>
              <a:t>Modeling </a:t>
            </a:r>
          </a:p>
          <a:p>
            <a:pPr lvl="1"/>
            <a:r>
              <a:rPr lang="en-US" dirty="0"/>
              <a:t>Objective</a:t>
            </a:r>
          </a:p>
          <a:p>
            <a:pPr lvl="1"/>
            <a:r>
              <a:rPr lang="en-US" dirty="0"/>
              <a:t>Frequency Model</a:t>
            </a:r>
          </a:p>
          <a:p>
            <a:pPr lvl="1"/>
            <a:r>
              <a:rPr lang="en-US" dirty="0"/>
              <a:t>Severity Model</a:t>
            </a:r>
          </a:p>
          <a:p>
            <a:pPr lvl="1"/>
            <a:r>
              <a:rPr lang="en-US" dirty="0"/>
              <a:t>Model Validation</a:t>
            </a:r>
          </a:p>
          <a:p>
            <a:pPr lvl="1"/>
            <a:r>
              <a:rPr lang="en-US" dirty="0">
                <a:latin typeface="Arial"/>
                <a:cs typeface="Arial"/>
              </a:rPr>
              <a:t>Final Result</a:t>
            </a:r>
          </a:p>
          <a:p>
            <a:r>
              <a:rPr lang="en-US" dirty="0"/>
              <a:t>Conclusion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072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 - Variable</a:t>
            </a:r>
            <a:r>
              <a:rPr lang="zh-TW" altLang="en-US" dirty="0"/>
              <a:t> </a:t>
            </a:r>
            <a:r>
              <a:rPr lang="en-US" altLang="zh-TW" dirty="0"/>
              <a:t>Annuity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4277"/>
            <a:ext cx="4311570" cy="3744412"/>
          </a:xfrm>
        </p:spPr>
        <p:txBody>
          <a:bodyPr>
            <a:normAutofit/>
          </a:bodyPr>
          <a:lstStyle/>
          <a:p>
            <a:r>
              <a:rPr lang="en-US" altLang="zh-TW" dirty="0"/>
              <a:t>Life Insurance / Savings</a:t>
            </a:r>
            <a:r>
              <a:rPr lang="zh-TW" altLang="en-US" dirty="0"/>
              <a:t> </a:t>
            </a:r>
            <a:r>
              <a:rPr lang="en-US" altLang="zh-TW" dirty="0"/>
              <a:t>unit-linked</a:t>
            </a:r>
            <a:r>
              <a:rPr lang="zh-TW" altLang="en-US" dirty="0"/>
              <a:t> </a:t>
            </a:r>
            <a:r>
              <a:rPr lang="en-US" altLang="zh-TW" dirty="0"/>
              <a:t>product</a:t>
            </a:r>
          </a:p>
          <a:p>
            <a:endParaRPr lang="en-US" altLang="zh-TW" dirty="0"/>
          </a:p>
          <a:p>
            <a:r>
              <a:rPr lang="en-US" altLang="zh-TW" dirty="0"/>
              <a:t>Used</a:t>
            </a:r>
            <a:r>
              <a:rPr lang="zh-TW" altLang="en-US" dirty="0"/>
              <a:t> </a:t>
            </a:r>
            <a:r>
              <a:rPr lang="en-US" altLang="zh-TW" dirty="0"/>
              <a:t>for</a:t>
            </a:r>
            <a:r>
              <a:rPr lang="zh-TW" altLang="en-US" dirty="0"/>
              <a:t> </a:t>
            </a:r>
            <a:r>
              <a:rPr lang="en-US" altLang="zh-TW" dirty="0"/>
              <a:t>retirement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other</a:t>
            </a:r>
            <a:r>
              <a:rPr lang="zh-TW" altLang="en-US" dirty="0"/>
              <a:t> </a:t>
            </a:r>
            <a:r>
              <a:rPr lang="en-US" altLang="zh-TW" dirty="0"/>
              <a:t>long</a:t>
            </a:r>
            <a:r>
              <a:rPr lang="zh-TW" altLang="en-US" dirty="0"/>
              <a:t> </a:t>
            </a:r>
            <a:r>
              <a:rPr lang="en-US" altLang="zh-TW" dirty="0"/>
              <a:t>term</a:t>
            </a:r>
            <a:r>
              <a:rPr lang="zh-TW" altLang="en-US" dirty="0"/>
              <a:t> </a:t>
            </a:r>
            <a:r>
              <a:rPr lang="en-US" altLang="zh-TW" dirty="0"/>
              <a:t>savings/income</a:t>
            </a:r>
            <a:r>
              <a:rPr lang="zh-TW" altLang="en-US" dirty="0"/>
              <a:t> </a:t>
            </a:r>
            <a:r>
              <a:rPr lang="en-US" altLang="zh-TW" dirty="0"/>
              <a:t>purpose</a:t>
            </a:r>
          </a:p>
          <a:p>
            <a:endParaRPr lang="en-US" altLang="zh-TW" dirty="0"/>
          </a:p>
          <a:p>
            <a:r>
              <a:rPr lang="en-US" altLang="zh-TW" dirty="0"/>
              <a:t>Offers</a:t>
            </a:r>
            <a:r>
              <a:rPr lang="zh-TW" altLang="en-US" dirty="0"/>
              <a:t> </a:t>
            </a:r>
            <a:r>
              <a:rPr lang="en-US" altLang="zh-TW" dirty="0"/>
              <a:t>different</a:t>
            </a:r>
            <a:r>
              <a:rPr lang="zh-TW" altLang="en-US" dirty="0"/>
              <a:t> </a:t>
            </a:r>
            <a:r>
              <a:rPr lang="en-US" altLang="zh-TW" dirty="0"/>
              <a:t>types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guarantees</a:t>
            </a:r>
          </a:p>
          <a:p>
            <a:endParaRPr lang="en-US" altLang="zh-TW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16" y="1863525"/>
            <a:ext cx="4259484" cy="26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6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 - VA</a:t>
            </a:r>
            <a:r>
              <a:rPr lang="zh-TW" altLang="en-US" dirty="0"/>
              <a:t> </a:t>
            </a:r>
            <a:r>
              <a:rPr lang="en-US" altLang="zh-TW" dirty="0"/>
              <a:t>Guarantees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126" y="1252590"/>
            <a:ext cx="5132234" cy="3394075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Guaranteed</a:t>
            </a:r>
            <a:r>
              <a:rPr lang="zh-TW" altLang="en-US" dirty="0"/>
              <a:t> </a:t>
            </a:r>
            <a:r>
              <a:rPr lang="en-US" altLang="zh-TW" dirty="0"/>
              <a:t>Minimum</a:t>
            </a:r>
            <a:r>
              <a:rPr lang="zh-TW" altLang="en-US" dirty="0"/>
              <a:t> </a:t>
            </a:r>
            <a:r>
              <a:rPr lang="en-US" altLang="zh-TW" dirty="0"/>
              <a:t>Income</a:t>
            </a:r>
            <a:r>
              <a:rPr lang="zh-TW" altLang="en-US" dirty="0"/>
              <a:t> </a:t>
            </a:r>
            <a:r>
              <a:rPr lang="en-US" altLang="zh-TW" dirty="0"/>
              <a:t>Benefit</a:t>
            </a:r>
            <a:r>
              <a:rPr lang="zh-TW" altLang="en-US" dirty="0"/>
              <a:t> </a:t>
            </a:r>
            <a:r>
              <a:rPr lang="en-US" altLang="zh-TW" dirty="0"/>
              <a:t>(GMIB)</a:t>
            </a:r>
          </a:p>
          <a:p>
            <a:endParaRPr lang="en-US" dirty="0"/>
          </a:p>
          <a:p>
            <a:r>
              <a:rPr lang="en-US" altLang="zh-TW" dirty="0"/>
              <a:t>Guaranteed</a:t>
            </a:r>
            <a:r>
              <a:rPr lang="zh-TW" altLang="en-US" dirty="0"/>
              <a:t> </a:t>
            </a:r>
            <a:r>
              <a:rPr lang="en-US" altLang="zh-TW" dirty="0"/>
              <a:t>Minimum</a:t>
            </a:r>
            <a:r>
              <a:rPr lang="zh-TW" altLang="en-US" dirty="0"/>
              <a:t> </a:t>
            </a:r>
            <a:r>
              <a:rPr lang="en-US" altLang="zh-TW" dirty="0"/>
              <a:t>Death</a:t>
            </a:r>
            <a:r>
              <a:rPr lang="zh-TW" altLang="en-US" dirty="0"/>
              <a:t> </a:t>
            </a:r>
            <a:r>
              <a:rPr lang="en-US" altLang="zh-TW" dirty="0"/>
              <a:t>Benefit</a:t>
            </a:r>
            <a:r>
              <a:rPr lang="zh-TW" altLang="en-US" dirty="0"/>
              <a:t> </a:t>
            </a:r>
            <a:r>
              <a:rPr lang="en-US" altLang="zh-TW" dirty="0"/>
              <a:t>(GMDB)</a:t>
            </a:r>
          </a:p>
          <a:p>
            <a:endParaRPr lang="en-US" dirty="0"/>
          </a:p>
          <a:p>
            <a:r>
              <a:rPr lang="en-US" altLang="zh-TW" dirty="0"/>
              <a:t>Guaranteed</a:t>
            </a:r>
            <a:r>
              <a:rPr lang="zh-TW" altLang="en-US" dirty="0"/>
              <a:t> </a:t>
            </a:r>
            <a:r>
              <a:rPr lang="en-US" altLang="zh-TW" dirty="0"/>
              <a:t>Minimum</a:t>
            </a:r>
            <a:r>
              <a:rPr lang="zh-TW" altLang="en-US" dirty="0"/>
              <a:t> </a:t>
            </a:r>
            <a:r>
              <a:rPr lang="en-US" altLang="zh-TW" dirty="0"/>
              <a:t>Accumulation</a:t>
            </a:r>
            <a:r>
              <a:rPr lang="zh-TW" altLang="en-US" dirty="0"/>
              <a:t> </a:t>
            </a:r>
            <a:r>
              <a:rPr lang="en-US" altLang="zh-TW" dirty="0"/>
              <a:t>Benefit</a:t>
            </a:r>
            <a:r>
              <a:rPr lang="zh-TW" altLang="en-US" dirty="0"/>
              <a:t> </a:t>
            </a:r>
            <a:r>
              <a:rPr lang="en-US" altLang="zh-TW" dirty="0"/>
              <a:t>(GMAB)</a:t>
            </a:r>
          </a:p>
          <a:p>
            <a:endParaRPr lang="en-US" dirty="0"/>
          </a:p>
          <a:p>
            <a:r>
              <a:rPr lang="en-US" altLang="zh-TW" b="1" dirty="0"/>
              <a:t>Guaranteed</a:t>
            </a:r>
            <a:r>
              <a:rPr lang="zh-TW" altLang="en-US" b="1" dirty="0"/>
              <a:t> </a:t>
            </a:r>
            <a:r>
              <a:rPr lang="en-US" altLang="zh-TW" b="1" dirty="0"/>
              <a:t>Minimum</a:t>
            </a:r>
            <a:r>
              <a:rPr lang="zh-TW" altLang="en-US" b="1" dirty="0"/>
              <a:t> </a:t>
            </a:r>
            <a:r>
              <a:rPr lang="en-US" altLang="zh-TW" b="1" dirty="0"/>
              <a:t>Withdrawal</a:t>
            </a:r>
            <a:r>
              <a:rPr lang="zh-TW" altLang="en-US" b="1" dirty="0"/>
              <a:t> </a:t>
            </a:r>
            <a:r>
              <a:rPr lang="en-US" altLang="zh-TW" b="1" dirty="0"/>
              <a:t>Benefit</a:t>
            </a:r>
            <a:r>
              <a:rPr lang="zh-TW" altLang="en-US" b="1" dirty="0"/>
              <a:t> </a:t>
            </a:r>
            <a:r>
              <a:rPr lang="en-US" altLang="zh-TW" b="1" dirty="0"/>
              <a:t>(GMWB)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52590"/>
            <a:ext cx="4038600" cy="2294431"/>
          </a:xfrm>
        </p:spPr>
      </p:pic>
      <p:sp>
        <p:nvSpPr>
          <p:cNvPr id="4" name="TextBox 3"/>
          <p:cNvSpPr txBox="1"/>
          <p:nvPr/>
        </p:nvSpPr>
        <p:spPr>
          <a:xfrm>
            <a:off x="5215360" y="3646025"/>
            <a:ext cx="347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The Geneva Association</a:t>
            </a:r>
          </a:p>
        </p:txBody>
      </p:sp>
    </p:spTree>
    <p:extLst>
      <p:ext uri="{BB962C8B-B14F-4D97-AF65-F5344CB8AC3E}">
        <p14:creationId xmlns:p14="http://schemas.microsoft.com/office/powerpoint/2010/main" val="1778529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 - GMWB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4277"/>
            <a:ext cx="8229600" cy="33940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Is  the combination of:</a:t>
            </a:r>
          </a:p>
          <a:p>
            <a:r>
              <a:rPr lang="en-US" dirty="0"/>
              <a:t>The Investment Account (Separate Account)</a:t>
            </a:r>
          </a:p>
          <a:p>
            <a:pPr lvl="1"/>
            <a:r>
              <a:rPr lang="en-US" dirty="0"/>
              <a:t>A basket of investment funds</a:t>
            </a:r>
          </a:p>
          <a:p>
            <a:pPr lvl="1"/>
            <a:r>
              <a:rPr lang="en-US" dirty="0"/>
              <a:t>Policyholders allocate premiums into the investment account</a:t>
            </a:r>
          </a:p>
          <a:p>
            <a:pPr lvl="1"/>
            <a:r>
              <a:rPr lang="en-US" dirty="0"/>
              <a:t>Limit the percentage of funds in the riskiest investments</a:t>
            </a:r>
          </a:p>
          <a:p>
            <a:r>
              <a:rPr lang="en-US" dirty="0"/>
              <a:t>Guarantees</a:t>
            </a:r>
          </a:p>
          <a:p>
            <a:pPr lvl="1"/>
            <a:r>
              <a:rPr lang="en-US" dirty="0"/>
              <a:t>Guarantee the policyholders to withdraw a specified percentage of the benefit base for a specified number of years</a:t>
            </a:r>
          </a:p>
          <a:p>
            <a:pPr lvl="1"/>
            <a:r>
              <a:rPr lang="en-US" dirty="0"/>
              <a:t>Guarantee Lifetime Withdrawal Benefit (GLWB)</a:t>
            </a:r>
          </a:p>
        </p:txBody>
      </p:sp>
    </p:spTree>
    <p:extLst>
      <p:ext uri="{BB962C8B-B14F-4D97-AF65-F5344CB8AC3E}">
        <p14:creationId xmlns:p14="http://schemas.microsoft.com/office/powerpoint/2010/main" val="35114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 - </a:t>
            </a:r>
            <a:r>
              <a:rPr lang="en-US" dirty="0"/>
              <a:t>GMWB Life Cycle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23" y="1244600"/>
            <a:ext cx="7187878" cy="3898900"/>
          </a:xfrm>
        </p:spPr>
      </p:pic>
      <p:sp>
        <p:nvSpPr>
          <p:cNvPr id="4" name="TextBox 3"/>
          <p:cNvSpPr txBox="1"/>
          <p:nvPr/>
        </p:nvSpPr>
        <p:spPr>
          <a:xfrm>
            <a:off x="457200" y="4774168"/>
            <a:ext cx="347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Source: The Geneva Association</a:t>
            </a:r>
          </a:p>
        </p:txBody>
      </p:sp>
    </p:spTree>
    <p:extLst>
      <p:ext uri="{BB962C8B-B14F-4D97-AF65-F5344CB8AC3E}">
        <p14:creationId xmlns:p14="http://schemas.microsoft.com/office/powerpoint/2010/main" val="10830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Introduction – </a:t>
            </a:r>
            <a:br>
              <a:rPr lang="en-US" altLang="zh-TW" dirty="0"/>
            </a:br>
            <a:r>
              <a:rPr lang="en-US" altLang="zh-TW" dirty="0"/>
              <a:t>Key</a:t>
            </a:r>
            <a:r>
              <a:rPr lang="zh-TW" altLang="en-US" dirty="0"/>
              <a:t> </a:t>
            </a:r>
            <a:r>
              <a:rPr lang="en-US" altLang="zh-TW" dirty="0"/>
              <a:t>Risks for Variable Annuity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898" y="1290576"/>
            <a:ext cx="8594204" cy="3732837"/>
          </a:xfrm>
        </p:spPr>
        <p:txBody>
          <a:bodyPr>
            <a:normAutofit/>
          </a:bodyPr>
          <a:lstStyle/>
          <a:p>
            <a:r>
              <a:rPr lang="en-US" dirty="0"/>
              <a:t>Longevity Risk</a:t>
            </a:r>
          </a:p>
          <a:p>
            <a:pPr lvl="1"/>
            <a:r>
              <a:rPr lang="en-US" dirty="0"/>
              <a:t>Withdraw Amount Guarantees </a:t>
            </a:r>
          </a:p>
          <a:p>
            <a:pPr lvl="1"/>
            <a:r>
              <a:rPr lang="en-US" dirty="0"/>
              <a:t>Cash Refund</a:t>
            </a:r>
          </a:p>
          <a:p>
            <a:endParaRPr lang="en-US" dirty="0"/>
          </a:p>
          <a:p>
            <a:r>
              <a:rPr lang="en-US" dirty="0"/>
              <a:t>Market Risk</a:t>
            </a:r>
          </a:p>
          <a:p>
            <a:pPr lvl="1"/>
            <a:r>
              <a:rPr lang="en-US" dirty="0"/>
              <a:t>Minimum Rate of Return Guarantees</a:t>
            </a:r>
          </a:p>
          <a:p>
            <a:endParaRPr lang="en-US" dirty="0"/>
          </a:p>
          <a:p>
            <a:r>
              <a:rPr lang="en-US" dirty="0"/>
              <a:t>Behavioral Risk</a:t>
            </a:r>
          </a:p>
          <a:p>
            <a:pPr lvl="1"/>
            <a:r>
              <a:rPr lang="en-US" dirty="0"/>
              <a:t>People are irrational</a:t>
            </a:r>
          </a:p>
        </p:txBody>
      </p:sp>
    </p:spTree>
    <p:extLst>
      <p:ext uri="{BB962C8B-B14F-4D97-AF65-F5344CB8AC3E}">
        <p14:creationId xmlns:p14="http://schemas.microsoft.com/office/powerpoint/2010/main" val="92742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the data has to be processed in SQL server</a:t>
            </a:r>
          </a:p>
          <a:p>
            <a:endParaRPr lang="en-US" dirty="0"/>
          </a:p>
          <a:p>
            <a:r>
              <a:rPr lang="en-US" dirty="0"/>
              <a:t>All the relevant  information based on client’s experience was given</a:t>
            </a:r>
          </a:p>
          <a:p>
            <a:endParaRPr lang="en-US" dirty="0"/>
          </a:p>
          <a:p>
            <a:r>
              <a:rPr lang="en-US" dirty="0"/>
              <a:t>The data has been grouped by the clients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8576"/>
            <a:ext cx="4038600" cy="2525476"/>
          </a:xfrm>
        </p:spPr>
      </p:pic>
    </p:spTree>
    <p:extLst>
      <p:ext uri="{BB962C8B-B14F-4D97-AF65-F5344CB8AC3E}">
        <p14:creationId xmlns:p14="http://schemas.microsoft.com/office/powerpoint/2010/main" val="932533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rial"/>
                <a:cs typeface="Arial"/>
              </a:rPr>
              <a:t>Longitudinal Data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Capture individual/historical characteristics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dirty="0"/>
              <a:t>Frequency Model: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Historical Percentage of Partial Withdrawal Frequency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/>
                <a:cs typeface="Arial"/>
              </a:rPr>
              <a:t>Severity Model :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Historical Mean of Partial Withdrawal Rate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/>
                <a:cs typeface="Arial"/>
              </a:rPr>
              <a:t>Historical Slope of Partial Withdrawal Rate</a:t>
            </a:r>
          </a:p>
        </p:txBody>
      </p:sp>
    </p:spTree>
    <p:extLst>
      <p:ext uri="{BB962C8B-B14F-4D97-AF65-F5344CB8AC3E}">
        <p14:creationId xmlns:p14="http://schemas.microsoft.com/office/powerpoint/2010/main" val="965163570"/>
      </p:ext>
    </p:extLst>
  </p:cSld>
  <p:clrMapOvr>
    <a:masterClrMapping/>
  </p:clrMapOvr>
</p:sld>
</file>

<file path=ppt/theme/theme1.xml><?xml version="1.0" encoding="utf-8"?>
<a:theme xmlns:a="http://schemas.openxmlformats.org/drawingml/2006/main" name="blu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blue-template.potx</Template>
  <TotalTime>4496</TotalTime>
  <Words>487</Words>
  <Application>Microsoft Office PowerPoint</Application>
  <PresentationFormat>On-screen Show (16:9)</PresentationFormat>
  <Paragraphs>126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新細明體</vt:lpstr>
      <vt:lpstr>宋体</vt:lpstr>
      <vt:lpstr>Arial</vt:lpstr>
      <vt:lpstr>Calibri</vt:lpstr>
      <vt:lpstr>blue-template</vt:lpstr>
      <vt:lpstr>1_Custom Design</vt:lpstr>
      <vt:lpstr>Custom Design</vt:lpstr>
      <vt:lpstr>PowerPoint Presentation</vt:lpstr>
      <vt:lpstr>Table of Content</vt:lpstr>
      <vt:lpstr>Introduction - Variable Annuity</vt:lpstr>
      <vt:lpstr>Introduction - VA Guarantees</vt:lpstr>
      <vt:lpstr>Introduction - GMWB</vt:lpstr>
      <vt:lpstr>Introduction - GMWB Life Cycle</vt:lpstr>
      <vt:lpstr>Introduction –  Key Risks for Variable Annuity</vt:lpstr>
      <vt:lpstr>Data Structure</vt:lpstr>
      <vt:lpstr>Feature Engineering</vt:lpstr>
      <vt:lpstr>Historical Percentage of Partial Withdrawal Frequency</vt:lpstr>
      <vt:lpstr>Historical Mean of Partial Withdrawal Rate</vt:lpstr>
      <vt:lpstr>Historical Slope of Partial Withdrawal Rate</vt:lpstr>
      <vt:lpstr>Model Design - Objective</vt:lpstr>
      <vt:lpstr>Frequency Severity Modeling</vt:lpstr>
      <vt:lpstr>Model Validation</vt:lpstr>
      <vt:lpstr>Model Validation</vt:lpstr>
      <vt:lpstr>Final Result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Cassandra Fibbe</cp:lastModifiedBy>
  <cp:revision>93</cp:revision>
  <dcterms:created xsi:type="dcterms:W3CDTF">2010-04-12T23:12:02Z</dcterms:created>
  <dcterms:modified xsi:type="dcterms:W3CDTF">2016-09-09T14:44:59Z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