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8" r:id="rId2"/>
    <p:sldMasterId id="2147483754" r:id="rId3"/>
    <p:sldMasterId id="2147483764" r:id="rId4"/>
    <p:sldMasterId id="2147483776" r:id="rId5"/>
  </p:sldMasterIdLst>
  <p:notesMasterIdLst>
    <p:notesMasterId r:id="rId91"/>
  </p:notesMasterIdLst>
  <p:handoutMasterIdLst>
    <p:handoutMasterId r:id="rId92"/>
  </p:handoutMasterIdLst>
  <p:sldIdLst>
    <p:sldId id="256" r:id="rId6"/>
    <p:sldId id="262"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264" r:id="rId89"/>
    <p:sldId id="265" r:id="rId90"/>
  </p:sldIdLst>
  <p:sldSz cx="9144000" cy="6858000" type="screen4x3"/>
  <p:notesSz cx="6858000" cy="92964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032"/>
    <a:srgbClr val="FFFFFF"/>
    <a:srgbClr val="A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4660"/>
  </p:normalViewPr>
  <p:slideViewPr>
    <p:cSldViewPr>
      <p:cViewPr varScale="1">
        <p:scale>
          <a:sx n="49" d="100"/>
          <a:sy n="49" d="100"/>
        </p:scale>
        <p:origin x="42" y="8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ushattpnas01\hat01\Users\ROHRIGG\0%20Office%20Docs\NRSI%20Presentation\Old%20Versions\RSE%20adjusted%20by%20job%20satisfac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hattpnas01\hat01\Users\ROHRIGG\0%20Office%20Docs\NRSI%20Presentation\Old%20Versions\RSE%20adjusted%20by%20job%20satisfa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RSE!$D$1</c:f>
              <c:strCache>
                <c:ptCount val="1"/>
                <c:pt idx="0">
                  <c:v>Minimum living needs</c:v>
                </c:pt>
              </c:strCache>
            </c:strRef>
          </c:tx>
          <c:spPr>
            <a:solidFill>
              <a:srgbClr val="C00000"/>
            </a:solidFill>
          </c:spPr>
          <c:invertIfNegative val="0"/>
          <c:cat>
            <c:numRef>
              <c:f>RSE!$A$2:$A$12</c:f>
              <c:numCache>
                <c:formatCode>General</c:formatCode>
                <c:ptCount val="11"/>
                <c:pt idx="0">
                  <c:v>55</c:v>
                </c:pt>
                <c:pt idx="1">
                  <c:v>57</c:v>
                </c:pt>
                <c:pt idx="2">
                  <c:v>59</c:v>
                </c:pt>
                <c:pt idx="3">
                  <c:v>61</c:v>
                </c:pt>
                <c:pt idx="4">
                  <c:v>63</c:v>
                </c:pt>
                <c:pt idx="5">
                  <c:v>65</c:v>
                </c:pt>
                <c:pt idx="6">
                  <c:v>67</c:v>
                </c:pt>
                <c:pt idx="7">
                  <c:v>69</c:v>
                </c:pt>
                <c:pt idx="8">
                  <c:v>71</c:v>
                </c:pt>
                <c:pt idx="9">
                  <c:v>73</c:v>
                </c:pt>
                <c:pt idx="10">
                  <c:v>75</c:v>
                </c:pt>
              </c:numCache>
            </c:numRef>
          </c:cat>
          <c:val>
            <c:numRef>
              <c:f>RSE!$D$2:$D$12</c:f>
              <c:numCache>
                <c:formatCode>"$"#,##0</c:formatCode>
                <c:ptCount val="11"/>
                <c:pt idx="0">
                  <c:v>200000</c:v>
                </c:pt>
                <c:pt idx="1">
                  <c:v>206000</c:v>
                </c:pt>
                <c:pt idx="2">
                  <c:v>212180</c:v>
                </c:pt>
                <c:pt idx="3">
                  <c:v>218545.4</c:v>
                </c:pt>
                <c:pt idx="4">
                  <c:v>225101.76199999999</c:v>
                </c:pt>
                <c:pt idx="5">
                  <c:v>231854.81485999998</c:v>
                </c:pt>
                <c:pt idx="6">
                  <c:v>238810.4593058</c:v>
                </c:pt>
                <c:pt idx="7">
                  <c:v>245974.773084974</c:v>
                </c:pt>
                <c:pt idx="8">
                  <c:v>253354.01627752322</c:v>
                </c:pt>
                <c:pt idx="9">
                  <c:v>260954.63676584893</c:v>
                </c:pt>
                <c:pt idx="10">
                  <c:v>268783.27586882439</c:v>
                </c:pt>
              </c:numCache>
            </c:numRef>
          </c:val>
        </c:ser>
        <c:ser>
          <c:idx val="1"/>
          <c:order val="1"/>
          <c:tx>
            <c:strRef>
              <c:f>RSE!$C$1</c:f>
              <c:strCache>
                <c:ptCount val="1"/>
                <c:pt idx="0">
                  <c:v>APV of Equity</c:v>
                </c:pt>
              </c:strCache>
            </c:strRef>
          </c:tx>
          <c:spPr>
            <a:solidFill>
              <a:srgbClr val="92D050"/>
            </a:solidFill>
          </c:spPr>
          <c:invertIfNegative val="0"/>
          <c:cat>
            <c:numRef>
              <c:f>RSE!$A$2:$A$12</c:f>
              <c:numCache>
                <c:formatCode>General</c:formatCode>
                <c:ptCount val="11"/>
                <c:pt idx="0">
                  <c:v>55</c:v>
                </c:pt>
                <c:pt idx="1">
                  <c:v>57</c:v>
                </c:pt>
                <c:pt idx="2">
                  <c:v>59</c:v>
                </c:pt>
                <c:pt idx="3">
                  <c:v>61</c:v>
                </c:pt>
                <c:pt idx="4">
                  <c:v>63</c:v>
                </c:pt>
                <c:pt idx="5">
                  <c:v>65</c:v>
                </c:pt>
                <c:pt idx="6">
                  <c:v>67</c:v>
                </c:pt>
                <c:pt idx="7">
                  <c:v>69</c:v>
                </c:pt>
                <c:pt idx="8">
                  <c:v>71</c:v>
                </c:pt>
                <c:pt idx="9">
                  <c:v>73</c:v>
                </c:pt>
                <c:pt idx="10">
                  <c:v>75</c:v>
                </c:pt>
              </c:numCache>
            </c:numRef>
          </c:cat>
          <c:val>
            <c:numRef>
              <c:f>RSE!$C$2:$C$12</c:f>
              <c:numCache>
                <c:formatCode>"$"#,##0</c:formatCode>
                <c:ptCount val="11"/>
                <c:pt idx="0">
                  <c:v>300000</c:v>
                </c:pt>
                <c:pt idx="1">
                  <c:v>325000</c:v>
                </c:pt>
                <c:pt idx="2">
                  <c:v>351370</c:v>
                </c:pt>
                <c:pt idx="3">
                  <c:v>379182.1</c:v>
                </c:pt>
                <c:pt idx="4">
                  <c:v>408512.11300000001</c:v>
                </c:pt>
                <c:pt idx="5">
                  <c:v>439439.75388999999</c:v>
                </c:pt>
                <c:pt idx="6">
                  <c:v>472048.83788170002</c:v>
                </c:pt>
                <c:pt idx="7">
                  <c:v>506427.48896190105</c:v>
                </c:pt>
                <c:pt idx="8">
                  <c:v>542668.35887169559</c:v>
                </c:pt>
                <c:pt idx="9">
                  <c:v>580868.85714083083</c:v>
                </c:pt>
                <c:pt idx="10">
                  <c:v>621131.39273318951</c:v>
                </c:pt>
              </c:numCache>
            </c:numRef>
          </c:val>
        </c:ser>
        <c:dLbls>
          <c:showLegendKey val="0"/>
          <c:showVal val="0"/>
          <c:showCatName val="0"/>
          <c:showSerName val="0"/>
          <c:showPercent val="0"/>
          <c:showBubbleSize val="0"/>
        </c:dLbls>
        <c:gapWidth val="20"/>
        <c:overlap val="100"/>
        <c:axId val="141984624"/>
        <c:axId val="141985184"/>
      </c:barChart>
      <c:lineChart>
        <c:grouping val="standard"/>
        <c:varyColors val="0"/>
        <c:ser>
          <c:idx val="0"/>
          <c:order val="2"/>
          <c:tx>
            <c:strRef>
              <c:f>RSE!$E$1</c:f>
              <c:strCache>
                <c:ptCount val="1"/>
                <c:pt idx="0">
                  <c:v>Baseline RSE Index of 0%</c:v>
                </c:pt>
              </c:strCache>
            </c:strRef>
          </c:tx>
          <c:val>
            <c:numRef>
              <c:f>RSE!$E$2:$E$12</c:f>
              <c:numCache>
                <c:formatCode>"$"#,##0</c:formatCode>
                <c:ptCount val="11"/>
                <c:pt idx="0">
                  <c:v>175000</c:v>
                </c:pt>
                <c:pt idx="1">
                  <c:v>185850</c:v>
                </c:pt>
                <c:pt idx="2">
                  <c:v>197242.5</c:v>
                </c:pt>
                <c:pt idx="3">
                  <c:v>209204.625</c:v>
                </c:pt>
                <c:pt idx="4">
                  <c:v>221764.85624999998</c:v>
                </c:pt>
                <c:pt idx="5">
                  <c:v>234953.09906249997</c:v>
                </c:pt>
                <c:pt idx="6">
                  <c:v>248800.75401562499</c:v>
                </c:pt>
                <c:pt idx="7">
                  <c:v>263340.79171640624</c:v>
                </c:pt>
                <c:pt idx="8">
                  <c:v>278607.83130222658</c:v>
                </c:pt>
                <c:pt idx="9">
                  <c:v>294638.22286733793</c:v>
                </c:pt>
                <c:pt idx="10">
                  <c:v>311470.13401070482</c:v>
                </c:pt>
              </c:numCache>
            </c:numRef>
          </c:val>
          <c:smooth val="0"/>
        </c:ser>
        <c:dLbls>
          <c:showLegendKey val="0"/>
          <c:showVal val="0"/>
          <c:showCatName val="0"/>
          <c:showSerName val="0"/>
          <c:showPercent val="0"/>
          <c:showBubbleSize val="0"/>
        </c:dLbls>
        <c:marker val="1"/>
        <c:smooth val="0"/>
        <c:axId val="141984624"/>
        <c:axId val="141985184"/>
      </c:lineChart>
      <c:catAx>
        <c:axId val="141984624"/>
        <c:scaling>
          <c:orientation val="minMax"/>
        </c:scaling>
        <c:delete val="0"/>
        <c:axPos val="b"/>
        <c:numFmt formatCode="General" sourceLinked="1"/>
        <c:majorTickMark val="out"/>
        <c:minorTickMark val="none"/>
        <c:tickLblPos val="nextTo"/>
        <c:crossAx val="141985184"/>
        <c:crosses val="autoZero"/>
        <c:auto val="1"/>
        <c:lblAlgn val="ctr"/>
        <c:lblOffset val="100"/>
        <c:noMultiLvlLbl val="0"/>
      </c:catAx>
      <c:valAx>
        <c:axId val="141985184"/>
        <c:scaling>
          <c:orientation val="minMax"/>
        </c:scaling>
        <c:delete val="0"/>
        <c:axPos val="l"/>
        <c:majorGridlines/>
        <c:numFmt formatCode="&quot;$&quot;#,##0" sourceLinked="1"/>
        <c:majorTickMark val="out"/>
        <c:minorTickMark val="none"/>
        <c:tickLblPos val="nextTo"/>
        <c:crossAx val="141984624"/>
        <c:crosses val="autoZero"/>
        <c:crossBetween val="between"/>
      </c:valAx>
    </c:plotArea>
    <c:legend>
      <c:legendPos val="b"/>
      <c:overlay val="0"/>
    </c:legend>
    <c:plotVisOnly val="1"/>
    <c:dispBlanksAs val="gap"/>
    <c:showDLblsOverMax val="0"/>
  </c:chart>
  <c:spPr>
    <a:gradFill flip="none" rotWithShape="1">
      <a:gsLst>
        <a:gs pos="25000">
          <a:srgbClr val="80C9D3"/>
        </a:gs>
        <a:gs pos="0">
          <a:srgbClr val="00B0F0"/>
        </a:gs>
        <a:gs pos="50000">
          <a:schemeClr val="accent1">
            <a:tint val="44500"/>
            <a:satMod val="160000"/>
          </a:schemeClr>
        </a:gs>
        <a:gs pos="100000">
          <a:srgbClr val="00B0F0"/>
        </a:gs>
      </a:gsLst>
      <a:lin ang="2700000" scaled="1"/>
      <a:tileRect/>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u="sng" baseline="0" dirty="0">
                <a:effectLst/>
              </a:rPr>
              <a:t>Poor Job Satisfaction &amp; RSE </a:t>
            </a:r>
            <a:endParaRPr lang="en-US" dirty="0">
              <a:effectLst/>
            </a:endParaRPr>
          </a:p>
        </c:rich>
      </c:tx>
      <c:overlay val="0"/>
    </c:title>
    <c:autoTitleDeleted val="0"/>
    <c:plotArea>
      <c:layout/>
      <c:lineChart>
        <c:grouping val="standard"/>
        <c:varyColors val="0"/>
        <c:ser>
          <c:idx val="1"/>
          <c:order val="0"/>
          <c:tx>
            <c:strRef>
              <c:f>'Job Sat'!$D$1</c:f>
              <c:strCache>
                <c:ptCount val="1"/>
                <c:pt idx="0">
                  <c:v>Calculated RSE</c:v>
                </c:pt>
              </c:strCache>
            </c:strRef>
          </c:tx>
          <c:spPr>
            <a:ln w="57150"/>
          </c:spPr>
          <c:marker>
            <c:symbol val="none"/>
          </c:marker>
          <c:cat>
            <c:numRef>
              <c:f>'Job Sat'!$A$2:$A$17</c:f>
              <c:numCache>
                <c:formatCode>General</c:formatCode>
                <c:ptCount val="1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numCache>
            </c:numRef>
          </c:cat>
          <c:val>
            <c:numRef>
              <c:f>'Job Sat'!$D$2:$D$17</c:f>
              <c:numCache>
                <c:formatCode>General</c:formatCode>
                <c:ptCount val="16"/>
                <c:pt idx="0">
                  <c:v>-22.735294117647058</c:v>
                </c:pt>
                <c:pt idx="1">
                  <c:v>-20.420588235294133</c:v>
                </c:pt>
                <c:pt idx="2">
                  <c:v>-18.105882352941194</c:v>
                </c:pt>
                <c:pt idx="3">
                  <c:v>-15.791176470588226</c:v>
                </c:pt>
                <c:pt idx="4">
                  <c:v>-13.476470588235287</c:v>
                </c:pt>
                <c:pt idx="5">
                  <c:v>-11.161764705882348</c:v>
                </c:pt>
                <c:pt idx="6">
                  <c:v>-8.8470588235294088</c:v>
                </c:pt>
                <c:pt idx="7">
                  <c:v>-6.5323529411764696</c:v>
                </c:pt>
                <c:pt idx="8">
                  <c:v>-4.2176470588235304</c:v>
                </c:pt>
                <c:pt idx="9">
                  <c:v>-1.9029411764705912</c:v>
                </c:pt>
                <c:pt idx="10">
                  <c:v>0.41176470588234793</c:v>
                </c:pt>
                <c:pt idx="11">
                  <c:v>2.7264705882352871</c:v>
                </c:pt>
                <c:pt idx="12">
                  <c:v>5.0411764705882263</c:v>
                </c:pt>
                <c:pt idx="13">
                  <c:v>7.3558823529411654</c:v>
                </c:pt>
                <c:pt idx="14">
                  <c:v>9.6705882352941046</c:v>
                </c:pt>
                <c:pt idx="15">
                  <c:v>11.985294117647044</c:v>
                </c:pt>
              </c:numCache>
            </c:numRef>
          </c:val>
          <c:smooth val="0"/>
        </c:ser>
        <c:ser>
          <c:idx val="2"/>
          <c:order val="1"/>
          <c:tx>
            <c:strRef>
              <c:f>'Job Sat'!$E$1</c:f>
              <c:strCache>
                <c:ptCount val="1"/>
                <c:pt idx="0">
                  <c:v>Baseline RSE at 65</c:v>
                </c:pt>
              </c:strCache>
            </c:strRef>
          </c:tx>
          <c:spPr>
            <a:ln w="57150">
              <a:solidFill>
                <a:srgbClr val="92D050"/>
              </a:solidFill>
            </a:ln>
          </c:spPr>
          <c:marker>
            <c:symbol val="none"/>
          </c:marker>
          <c:cat>
            <c:numRef>
              <c:f>'Job Sat'!$A$2:$A$17</c:f>
              <c:numCache>
                <c:formatCode>General</c:formatCode>
                <c:ptCount val="1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numCache>
            </c:numRef>
          </c:cat>
          <c:val>
            <c:numRef>
              <c:f>'Job Sat'!$E$2:$E$17</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mooth val="0"/>
        </c:ser>
        <c:ser>
          <c:idx val="0"/>
          <c:order val="2"/>
          <c:tx>
            <c:strRef>
              <c:f>'Job Sat'!$C$1</c:f>
              <c:strCache>
                <c:ptCount val="1"/>
                <c:pt idx="0">
                  <c:v>RSE Adjustment</c:v>
                </c:pt>
              </c:strCache>
            </c:strRef>
          </c:tx>
          <c:spPr>
            <a:ln w="57150">
              <a:solidFill>
                <a:srgbClr val="00B0F0"/>
              </a:solidFill>
            </a:ln>
          </c:spPr>
          <c:marker>
            <c:symbol val="none"/>
          </c:marker>
          <c:cat>
            <c:numRef>
              <c:f>'Job Sat'!$A$2:$A$17</c:f>
              <c:numCache>
                <c:formatCode>General</c:formatCode>
                <c:ptCount val="1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numCache>
            </c:numRef>
          </c:cat>
          <c:val>
            <c:numRef>
              <c:f>'Job Sat'!$C$2:$C$17</c:f>
              <c:numCache>
                <c:formatCode>General</c:formatCode>
                <c:ptCount val="16"/>
                <c:pt idx="0">
                  <c:v>-11.367647058823529</c:v>
                </c:pt>
                <c:pt idx="1">
                  <c:v>-10.210294117647067</c:v>
                </c:pt>
                <c:pt idx="2">
                  <c:v>-9.0529411764705969</c:v>
                </c:pt>
                <c:pt idx="3">
                  <c:v>-7.8955882352941131</c:v>
                </c:pt>
                <c:pt idx="4">
                  <c:v>-6.7382352941176435</c:v>
                </c:pt>
                <c:pt idx="5">
                  <c:v>-5.580882352941174</c:v>
                </c:pt>
                <c:pt idx="6">
                  <c:v>-4.4235294117647044</c:v>
                </c:pt>
                <c:pt idx="7">
                  <c:v>-3.2661764705882348</c:v>
                </c:pt>
                <c:pt idx="8">
                  <c:v>-2.1088235294117652</c:v>
                </c:pt>
                <c:pt idx="9">
                  <c:v>-0.95147058823529562</c:v>
                </c:pt>
                <c:pt idx="10">
                  <c:v>0.20588235294117396</c:v>
                </c:pt>
                <c:pt idx="11">
                  <c:v>1.3632352941176435</c:v>
                </c:pt>
                <c:pt idx="12">
                  <c:v>2.5205882352941131</c:v>
                </c:pt>
                <c:pt idx="13">
                  <c:v>3.6779411764705827</c:v>
                </c:pt>
                <c:pt idx="14">
                  <c:v>4.8352941176470523</c:v>
                </c:pt>
                <c:pt idx="15">
                  <c:v>5.9926470588235219</c:v>
                </c:pt>
              </c:numCache>
            </c:numRef>
          </c:val>
          <c:smooth val="0"/>
        </c:ser>
        <c:dLbls>
          <c:showLegendKey val="0"/>
          <c:showVal val="0"/>
          <c:showCatName val="0"/>
          <c:showSerName val="0"/>
          <c:showPercent val="0"/>
          <c:showBubbleSize val="0"/>
        </c:dLbls>
        <c:smooth val="0"/>
        <c:axId val="141988544"/>
        <c:axId val="110456512"/>
      </c:lineChart>
      <c:catAx>
        <c:axId val="141988544"/>
        <c:scaling>
          <c:orientation val="minMax"/>
        </c:scaling>
        <c:delete val="0"/>
        <c:axPos val="b"/>
        <c:numFmt formatCode="General" sourceLinked="1"/>
        <c:majorTickMark val="none"/>
        <c:minorTickMark val="none"/>
        <c:tickLblPos val="nextTo"/>
        <c:crossAx val="110456512"/>
        <c:crosses val="autoZero"/>
        <c:auto val="1"/>
        <c:lblAlgn val="ctr"/>
        <c:lblOffset val="100"/>
        <c:noMultiLvlLbl val="0"/>
      </c:catAx>
      <c:valAx>
        <c:axId val="110456512"/>
        <c:scaling>
          <c:orientation val="minMax"/>
        </c:scaling>
        <c:delete val="1"/>
        <c:axPos val="l"/>
        <c:majorGridlines/>
        <c:numFmt formatCode="General" sourceLinked="1"/>
        <c:majorTickMark val="none"/>
        <c:minorTickMark val="none"/>
        <c:tickLblPos val="nextTo"/>
        <c:crossAx val="141988544"/>
        <c:crosses val="autoZero"/>
        <c:crossBetween val="between"/>
      </c:valAx>
    </c:plotArea>
    <c:legend>
      <c:legendPos val="b"/>
      <c:overlay val="0"/>
      <c:txPr>
        <a:bodyPr/>
        <a:lstStyle/>
        <a:p>
          <a:pPr>
            <a:defRPr sz="1400"/>
          </a:pPr>
          <a:endParaRPr lang="en-US"/>
        </a:p>
      </c:txPr>
    </c:legend>
    <c:plotVisOnly val="1"/>
    <c:dispBlanksAs val="gap"/>
    <c:showDLblsOverMax val="0"/>
  </c:chart>
  <c:spPr>
    <a:gradFill flip="none" rotWithShape="1">
      <a:gsLst>
        <a:gs pos="54000">
          <a:schemeClr val="accent1">
            <a:tint val="66000"/>
            <a:satMod val="160000"/>
          </a:schemeClr>
        </a:gs>
        <a:gs pos="43333">
          <a:schemeClr val="accent1">
            <a:tint val="66000"/>
            <a:satMod val="160000"/>
          </a:schemeClr>
        </a:gs>
        <a:gs pos="69000">
          <a:schemeClr val="accent1">
            <a:tint val="44500"/>
            <a:satMod val="160000"/>
          </a:schemeClr>
        </a:gs>
        <a:gs pos="100000">
          <a:schemeClr val="accent1">
            <a:tint val="23500"/>
            <a:satMod val="160000"/>
          </a:schemeClr>
        </a:gs>
      </a:gsLst>
      <a:lin ang="13500000" scaled="1"/>
      <a:tileRect/>
    </a:gra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6A2EF-05E4-4DB8-B9D1-FC859CF692A3}"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7CCD8C5A-9DE7-4877-9DA0-2D6978384E7E}">
      <dgm:prSet phldrT="[Text]" custT="1"/>
      <dgm:spPr>
        <a:xfrm>
          <a:off x="5747" y="489547"/>
          <a:ext cx="2198484" cy="879393"/>
        </a:xfrm>
      </dgm:spPr>
      <dgm:t>
        <a:bodyPr/>
        <a:lstStyle/>
        <a:p>
          <a:r>
            <a:rPr lang="en-US" sz="2000" dirty="0" smtClean="0">
              <a:latin typeface="Arial"/>
              <a:ea typeface="+mn-ea"/>
              <a:cs typeface="+mn-cs"/>
            </a:rPr>
            <a:t>High Income</a:t>
          </a:r>
          <a:endParaRPr lang="en-US" sz="2000" dirty="0">
            <a:latin typeface="Arial"/>
            <a:ea typeface="+mn-ea"/>
            <a:cs typeface="+mn-cs"/>
          </a:endParaRPr>
        </a:p>
      </dgm:t>
    </dgm:pt>
    <dgm:pt modelId="{57668641-1E7B-4670-9CE4-19A9526D0EF5}" type="parTrans" cxnId="{97EF1B4E-7EF1-48B1-9580-5B73CFFD9A62}">
      <dgm:prSet/>
      <dgm:spPr/>
      <dgm:t>
        <a:bodyPr/>
        <a:lstStyle/>
        <a:p>
          <a:endParaRPr lang="en-US"/>
        </a:p>
      </dgm:t>
    </dgm:pt>
    <dgm:pt modelId="{CD6B00D1-A9D0-46BC-8FEF-C2D80A4CE0B0}" type="sibTrans" cxnId="{97EF1B4E-7EF1-48B1-9580-5B73CFFD9A62}">
      <dgm:prSet/>
      <dgm:spPr/>
      <dgm:t>
        <a:bodyPr/>
        <a:lstStyle/>
        <a:p>
          <a:endParaRPr lang="en-US"/>
        </a:p>
      </dgm:t>
    </dgm:pt>
    <dgm:pt modelId="{0F3272B5-4441-4948-938D-6AAA7942C6E2}">
      <dgm:prSet phldrT="[Text]" custT="1"/>
      <dgm:spPr>
        <a:xfrm>
          <a:off x="5747" y="1368940"/>
          <a:ext cx="2198484" cy="2854799"/>
        </a:xfrm>
      </dgm:spPr>
      <dgm:t>
        <a:bodyPr/>
        <a:lstStyle/>
        <a:p>
          <a:pPr algn="ctr"/>
          <a:r>
            <a:rPr lang="en-US" sz="1400" dirty="0" smtClean="0">
              <a:latin typeface="Arial"/>
              <a:ea typeface="+mn-ea"/>
              <a:cs typeface="+mn-cs"/>
            </a:rPr>
            <a:t>$1,000,000</a:t>
          </a:r>
          <a:endParaRPr lang="en-US" sz="1400" dirty="0">
            <a:latin typeface="Arial"/>
            <a:ea typeface="+mn-ea"/>
            <a:cs typeface="+mn-cs"/>
          </a:endParaRPr>
        </a:p>
      </dgm:t>
    </dgm:pt>
    <dgm:pt modelId="{AB401D48-CE55-4A45-AD35-C258AC0E2FD6}" type="parTrans" cxnId="{CF5FAE34-5297-4F06-8B16-39D4D5A7DB27}">
      <dgm:prSet/>
      <dgm:spPr/>
      <dgm:t>
        <a:bodyPr/>
        <a:lstStyle/>
        <a:p>
          <a:endParaRPr lang="en-US"/>
        </a:p>
      </dgm:t>
    </dgm:pt>
    <dgm:pt modelId="{3E92054D-0FC4-4A0F-A631-AC25C76FF59B}" type="sibTrans" cxnId="{CF5FAE34-5297-4F06-8B16-39D4D5A7DB27}">
      <dgm:prSet/>
      <dgm:spPr/>
      <dgm:t>
        <a:bodyPr/>
        <a:lstStyle/>
        <a:p>
          <a:endParaRPr lang="en-US"/>
        </a:p>
      </dgm:t>
    </dgm:pt>
    <dgm:pt modelId="{001304B0-F2C2-4A8C-B2A2-43042C1AA17E}">
      <dgm:prSet phldrT="[Text]" custT="1"/>
      <dgm:spPr>
        <a:xfrm>
          <a:off x="5747" y="1368940"/>
          <a:ext cx="2198484" cy="2854799"/>
        </a:xfrm>
      </dgm:spPr>
      <dgm:t>
        <a:bodyPr/>
        <a:lstStyle/>
        <a:p>
          <a:pPr algn="ctr"/>
          <a:r>
            <a:rPr lang="en-US" sz="1400" u="sng" dirty="0" smtClean="0">
              <a:latin typeface="Arial"/>
              <a:ea typeface="+mn-ea"/>
              <a:cs typeface="+mn-cs"/>
            </a:rPr>
            <a:t>50%</a:t>
          </a:r>
          <a:endParaRPr lang="en-US" sz="1400" u="sng" dirty="0">
            <a:latin typeface="Arial"/>
            <a:ea typeface="+mn-ea"/>
            <a:cs typeface="+mn-cs"/>
          </a:endParaRPr>
        </a:p>
      </dgm:t>
    </dgm:pt>
    <dgm:pt modelId="{0929E250-2BAD-4F2C-87CE-1EA252544CF3}" type="parTrans" cxnId="{5ACE867E-D377-4B33-A2B9-5FA17C8E5F74}">
      <dgm:prSet/>
      <dgm:spPr/>
      <dgm:t>
        <a:bodyPr/>
        <a:lstStyle/>
        <a:p>
          <a:endParaRPr lang="en-US"/>
        </a:p>
      </dgm:t>
    </dgm:pt>
    <dgm:pt modelId="{AD6ABB5B-EF83-45F5-90EA-8CE2D1F01E24}" type="sibTrans" cxnId="{5ACE867E-D377-4B33-A2B9-5FA17C8E5F74}">
      <dgm:prSet/>
      <dgm:spPr/>
      <dgm:t>
        <a:bodyPr/>
        <a:lstStyle/>
        <a:p>
          <a:endParaRPr lang="en-US"/>
        </a:p>
      </dgm:t>
    </dgm:pt>
    <dgm:pt modelId="{317A50C7-7CD4-400C-91F6-17DFF7857212}">
      <dgm:prSet phldrT="[Text]" custT="1"/>
      <dgm:spPr>
        <a:xfrm>
          <a:off x="2519813" y="489547"/>
          <a:ext cx="3313797" cy="879393"/>
        </a:xfrm>
      </dgm:spPr>
      <dgm:t>
        <a:bodyPr/>
        <a:lstStyle/>
        <a:p>
          <a:pPr algn="ctr"/>
          <a:r>
            <a:rPr lang="en-US" sz="2400" dirty="0" smtClean="0">
              <a:latin typeface="Arial"/>
              <a:ea typeface="+mn-ea"/>
              <a:cs typeface="+mn-cs"/>
            </a:rPr>
            <a:t>Constraints</a:t>
          </a:r>
          <a:endParaRPr lang="en-US" sz="2400" dirty="0">
            <a:latin typeface="Arial"/>
            <a:ea typeface="+mn-ea"/>
            <a:cs typeface="+mn-cs"/>
          </a:endParaRPr>
        </a:p>
      </dgm:t>
    </dgm:pt>
    <dgm:pt modelId="{1F9188DA-7161-451E-AE7D-9A06D7DD44A9}" type="parTrans" cxnId="{2BF4F29E-EBC0-4C99-99AD-5352E2DB304C}">
      <dgm:prSet/>
      <dgm:spPr/>
      <dgm:t>
        <a:bodyPr/>
        <a:lstStyle/>
        <a:p>
          <a:endParaRPr lang="en-US"/>
        </a:p>
      </dgm:t>
    </dgm:pt>
    <dgm:pt modelId="{39B9103F-5B38-459E-95BB-CC1BAA629810}" type="sibTrans" cxnId="{2BF4F29E-EBC0-4C99-99AD-5352E2DB304C}">
      <dgm:prSet/>
      <dgm:spPr/>
      <dgm:t>
        <a:bodyPr/>
        <a:lstStyle/>
        <a:p>
          <a:endParaRPr lang="en-US"/>
        </a:p>
      </dgm:t>
    </dgm:pt>
    <dgm:pt modelId="{359A7451-9535-4661-B8D5-03AC4674D89B}">
      <dgm:prSet phldrT="[Text]" custT="1"/>
      <dgm:spPr>
        <a:xfrm>
          <a:off x="2512020" y="1368940"/>
          <a:ext cx="3329384" cy="2854799"/>
        </a:xfrm>
      </dgm:spPr>
      <dgm:t>
        <a:bodyPr/>
        <a:lstStyle/>
        <a:p>
          <a:pPr algn="ctr"/>
          <a:r>
            <a:rPr lang="en-US" sz="1800" u="none" dirty="0" smtClean="0">
              <a:latin typeface="Arial"/>
              <a:ea typeface="+mn-ea"/>
              <a:cs typeface="+mn-cs"/>
            </a:rPr>
            <a:t>Income Before Retirement</a:t>
          </a:r>
          <a:endParaRPr lang="en-US" sz="1800" u="none" dirty="0">
            <a:latin typeface="Arial"/>
            <a:ea typeface="+mn-ea"/>
            <a:cs typeface="+mn-cs"/>
          </a:endParaRPr>
        </a:p>
      </dgm:t>
    </dgm:pt>
    <dgm:pt modelId="{A9C075B0-D377-4C2F-B0A4-9171E521EB05}" type="parTrans" cxnId="{32B176EF-29D6-4FC7-963A-2E2CB215739B}">
      <dgm:prSet/>
      <dgm:spPr/>
      <dgm:t>
        <a:bodyPr/>
        <a:lstStyle/>
        <a:p>
          <a:endParaRPr lang="en-US"/>
        </a:p>
      </dgm:t>
    </dgm:pt>
    <dgm:pt modelId="{36971CE6-616A-4F6E-8002-7718C75DFE64}" type="sibTrans" cxnId="{32B176EF-29D6-4FC7-963A-2E2CB215739B}">
      <dgm:prSet/>
      <dgm:spPr/>
      <dgm:t>
        <a:bodyPr/>
        <a:lstStyle/>
        <a:p>
          <a:endParaRPr lang="en-US"/>
        </a:p>
      </dgm:t>
    </dgm:pt>
    <dgm:pt modelId="{C3CFD667-55F2-4E5B-BEF8-F76DBB693593}">
      <dgm:prSet phldrT="[Text]" custT="1"/>
      <dgm:spPr>
        <a:xfrm>
          <a:off x="2512020" y="1368940"/>
          <a:ext cx="3329384" cy="2854799"/>
        </a:xfrm>
      </dgm:spPr>
      <dgm:t>
        <a:bodyPr/>
        <a:lstStyle/>
        <a:p>
          <a:pPr algn="ctr"/>
          <a:r>
            <a:rPr lang="en-US" sz="1800" u="sng" dirty="0" smtClean="0">
              <a:latin typeface="Arial"/>
              <a:ea typeface="+mn-ea"/>
              <a:cs typeface="+mn-cs"/>
            </a:rPr>
            <a:t>Income Replacement Ratio</a:t>
          </a:r>
          <a:endParaRPr lang="en-US" sz="1800" u="sng" dirty="0">
            <a:latin typeface="Arial"/>
            <a:ea typeface="+mn-ea"/>
            <a:cs typeface="+mn-cs"/>
          </a:endParaRPr>
        </a:p>
      </dgm:t>
    </dgm:pt>
    <dgm:pt modelId="{DE686A61-1B6C-43F8-B954-18B22A2C2F1F}" type="parTrans" cxnId="{DF4FF85B-EC98-4383-A00B-151094D6A344}">
      <dgm:prSet/>
      <dgm:spPr/>
      <dgm:t>
        <a:bodyPr/>
        <a:lstStyle/>
        <a:p>
          <a:endParaRPr lang="en-US"/>
        </a:p>
      </dgm:t>
    </dgm:pt>
    <dgm:pt modelId="{99BEFFBC-0422-41F7-BCFD-7A8B7C604F4C}" type="sibTrans" cxnId="{DF4FF85B-EC98-4383-A00B-151094D6A344}">
      <dgm:prSet/>
      <dgm:spPr/>
      <dgm:t>
        <a:bodyPr/>
        <a:lstStyle/>
        <a:p>
          <a:endParaRPr lang="en-US"/>
        </a:p>
      </dgm:t>
    </dgm:pt>
    <dgm:pt modelId="{47EF4E07-F6FB-4674-855A-A2869E7C98E3}">
      <dgm:prSet phldrT="[Text]" custT="1"/>
      <dgm:spPr>
        <a:xfrm>
          <a:off x="6149192" y="489547"/>
          <a:ext cx="2198484" cy="879393"/>
        </a:xfrm>
      </dgm:spPr>
      <dgm:t>
        <a:bodyPr/>
        <a:lstStyle/>
        <a:p>
          <a:r>
            <a:rPr lang="en-US" sz="2000" dirty="0" smtClean="0">
              <a:latin typeface="Arial"/>
              <a:ea typeface="+mn-ea"/>
              <a:cs typeface="+mn-cs"/>
            </a:rPr>
            <a:t>Low Income</a:t>
          </a:r>
          <a:endParaRPr lang="en-US" sz="2000" dirty="0">
            <a:latin typeface="Arial"/>
            <a:ea typeface="+mn-ea"/>
            <a:cs typeface="+mn-cs"/>
          </a:endParaRPr>
        </a:p>
      </dgm:t>
    </dgm:pt>
    <dgm:pt modelId="{8F4DDE73-97A9-488D-8378-685B32162A1B}" type="parTrans" cxnId="{CF39DA62-0B7D-4685-9366-127164920707}">
      <dgm:prSet/>
      <dgm:spPr/>
      <dgm:t>
        <a:bodyPr/>
        <a:lstStyle/>
        <a:p>
          <a:endParaRPr lang="en-US"/>
        </a:p>
      </dgm:t>
    </dgm:pt>
    <dgm:pt modelId="{8A940C38-A169-43F2-9945-EC016E7E336A}" type="sibTrans" cxnId="{CF39DA62-0B7D-4685-9366-127164920707}">
      <dgm:prSet/>
      <dgm:spPr/>
      <dgm:t>
        <a:bodyPr/>
        <a:lstStyle/>
        <a:p>
          <a:endParaRPr lang="en-US"/>
        </a:p>
      </dgm:t>
    </dgm:pt>
    <dgm:pt modelId="{09892351-D1D2-4FE4-94BB-28DA59540463}">
      <dgm:prSet phldrT="[Text]" custT="1"/>
      <dgm:spPr>
        <a:xfrm>
          <a:off x="6149192" y="1368940"/>
          <a:ext cx="2198484" cy="2854799"/>
        </a:xfrm>
      </dgm:spPr>
      <dgm:t>
        <a:bodyPr/>
        <a:lstStyle/>
        <a:p>
          <a:pPr algn="ctr"/>
          <a:r>
            <a:rPr lang="en-US" sz="1400" dirty="0" smtClean="0">
              <a:latin typeface="Arial"/>
              <a:ea typeface="+mn-ea"/>
              <a:cs typeface="+mn-cs"/>
            </a:rPr>
            <a:t>$50,000</a:t>
          </a:r>
          <a:endParaRPr lang="en-US" sz="1400" dirty="0">
            <a:latin typeface="Arial"/>
            <a:ea typeface="+mn-ea"/>
            <a:cs typeface="+mn-cs"/>
          </a:endParaRPr>
        </a:p>
      </dgm:t>
    </dgm:pt>
    <dgm:pt modelId="{FFB70023-A724-4424-9B98-CE6A3DAB17BD}" type="parTrans" cxnId="{DE72A2B5-524A-489D-B37A-46B9217E264B}">
      <dgm:prSet/>
      <dgm:spPr/>
      <dgm:t>
        <a:bodyPr/>
        <a:lstStyle/>
        <a:p>
          <a:endParaRPr lang="en-US"/>
        </a:p>
      </dgm:t>
    </dgm:pt>
    <dgm:pt modelId="{DAC48DDF-0005-46D0-944E-B93DC1B73CC3}" type="sibTrans" cxnId="{DE72A2B5-524A-489D-B37A-46B9217E264B}">
      <dgm:prSet/>
      <dgm:spPr/>
      <dgm:t>
        <a:bodyPr/>
        <a:lstStyle/>
        <a:p>
          <a:endParaRPr lang="en-US"/>
        </a:p>
      </dgm:t>
    </dgm:pt>
    <dgm:pt modelId="{414E23D1-C78E-4A44-8E64-323D090BDEA8}">
      <dgm:prSet phldrT="[Text]" custT="1"/>
      <dgm:spPr>
        <a:xfrm>
          <a:off x="6149192" y="1368940"/>
          <a:ext cx="2198484" cy="2854799"/>
        </a:xfrm>
      </dgm:spPr>
      <dgm:t>
        <a:bodyPr/>
        <a:lstStyle/>
        <a:p>
          <a:pPr algn="ctr"/>
          <a:r>
            <a:rPr lang="en-US" sz="1400" u="sng" dirty="0" smtClean="0">
              <a:latin typeface="Arial"/>
              <a:ea typeface="+mn-ea"/>
              <a:cs typeface="+mn-cs"/>
            </a:rPr>
            <a:t>80%</a:t>
          </a:r>
          <a:endParaRPr lang="en-US" sz="1400" u="sng" dirty="0">
            <a:latin typeface="Arial"/>
            <a:ea typeface="+mn-ea"/>
            <a:cs typeface="+mn-cs"/>
          </a:endParaRPr>
        </a:p>
      </dgm:t>
    </dgm:pt>
    <dgm:pt modelId="{EF8D9BC5-F87D-4C04-83D2-B961169F24AD}" type="parTrans" cxnId="{96DBF8E8-256D-415F-9D7A-8ECB40FD9AC8}">
      <dgm:prSet/>
      <dgm:spPr/>
      <dgm:t>
        <a:bodyPr/>
        <a:lstStyle/>
        <a:p>
          <a:endParaRPr lang="en-US"/>
        </a:p>
      </dgm:t>
    </dgm:pt>
    <dgm:pt modelId="{A97BEBBF-E502-49D3-8EAE-B19BC3BA3C06}" type="sibTrans" cxnId="{96DBF8E8-256D-415F-9D7A-8ECB40FD9AC8}">
      <dgm:prSet/>
      <dgm:spPr/>
      <dgm:t>
        <a:bodyPr/>
        <a:lstStyle/>
        <a:p>
          <a:endParaRPr lang="en-US"/>
        </a:p>
      </dgm:t>
    </dgm:pt>
    <dgm:pt modelId="{CDF5CBFA-736C-414F-9442-FF2A44FFA676}">
      <dgm:prSet phldrT="[Text]" custT="1"/>
      <dgm:spPr>
        <a:xfrm>
          <a:off x="5747" y="1368940"/>
          <a:ext cx="2198484" cy="2854799"/>
        </a:xfrm>
      </dgm:spPr>
      <dgm:t>
        <a:bodyPr/>
        <a:lstStyle/>
        <a:p>
          <a:pPr algn="ctr"/>
          <a:r>
            <a:rPr lang="en-US" sz="1400" dirty="0" smtClean="0">
              <a:latin typeface="Arial"/>
              <a:ea typeface="+mn-ea"/>
              <a:cs typeface="+mn-cs"/>
            </a:rPr>
            <a:t>$500,000</a:t>
          </a:r>
          <a:endParaRPr lang="en-US" sz="1400" dirty="0">
            <a:latin typeface="Arial"/>
            <a:ea typeface="+mn-ea"/>
            <a:cs typeface="+mn-cs"/>
          </a:endParaRPr>
        </a:p>
      </dgm:t>
    </dgm:pt>
    <dgm:pt modelId="{8321846E-9B96-4021-9D69-3998A7414423}" type="parTrans" cxnId="{C2A8F8D4-837F-4329-A652-8047CB137F79}">
      <dgm:prSet/>
      <dgm:spPr/>
      <dgm:t>
        <a:bodyPr/>
        <a:lstStyle/>
        <a:p>
          <a:endParaRPr lang="en-US"/>
        </a:p>
      </dgm:t>
    </dgm:pt>
    <dgm:pt modelId="{4D9BFDED-FE1F-479E-ABA2-D21F5B2DC9DE}" type="sibTrans" cxnId="{C2A8F8D4-837F-4329-A652-8047CB137F79}">
      <dgm:prSet/>
      <dgm:spPr/>
      <dgm:t>
        <a:bodyPr/>
        <a:lstStyle/>
        <a:p>
          <a:endParaRPr lang="en-US"/>
        </a:p>
      </dgm:t>
    </dgm:pt>
    <dgm:pt modelId="{0E09E0CF-A320-403D-A3A8-11198BB20013}">
      <dgm:prSet phldrT="[Text]" custT="1"/>
      <dgm:spPr>
        <a:xfrm>
          <a:off x="2512020" y="1368940"/>
          <a:ext cx="3329384" cy="2854799"/>
        </a:xfrm>
      </dgm:spPr>
      <dgm:t>
        <a:bodyPr/>
        <a:lstStyle/>
        <a:p>
          <a:pPr algn="ctr"/>
          <a:r>
            <a:rPr lang="en-US" sz="1800" u="none" dirty="0" smtClean="0">
              <a:latin typeface="Arial"/>
              <a:ea typeface="+mn-ea"/>
              <a:cs typeface="+mn-cs"/>
            </a:rPr>
            <a:t>Income In Retirement</a:t>
          </a:r>
          <a:endParaRPr lang="en-US" sz="1800" u="none" dirty="0">
            <a:latin typeface="Arial"/>
            <a:ea typeface="+mn-ea"/>
            <a:cs typeface="+mn-cs"/>
          </a:endParaRPr>
        </a:p>
      </dgm:t>
    </dgm:pt>
    <dgm:pt modelId="{1F2A83F0-51BF-4563-B737-023E6C5FD853}" type="parTrans" cxnId="{032CFEA7-D840-46E1-8A33-20846F605248}">
      <dgm:prSet/>
      <dgm:spPr/>
      <dgm:t>
        <a:bodyPr/>
        <a:lstStyle/>
        <a:p>
          <a:endParaRPr lang="en-US"/>
        </a:p>
      </dgm:t>
    </dgm:pt>
    <dgm:pt modelId="{10D9B88D-A7D5-4119-B29B-44E4882E5930}" type="sibTrans" cxnId="{032CFEA7-D840-46E1-8A33-20846F605248}">
      <dgm:prSet/>
      <dgm:spPr/>
      <dgm:t>
        <a:bodyPr/>
        <a:lstStyle/>
        <a:p>
          <a:endParaRPr lang="en-US"/>
        </a:p>
      </dgm:t>
    </dgm:pt>
    <dgm:pt modelId="{CE95A7C3-4431-47AC-86B1-79DF64FEB162}">
      <dgm:prSet phldrT="[Text]" custT="1"/>
      <dgm:spPr>
        <a:xfrm>
          <a:off x="6149192" y="1368940"/>
          <a:ext cx="2198484" cy="2854799"/>
        </a:xfrm>
      </dgm:spPr>
      <dgm:t>
        <a:bodyPr/>
        <a:lstStyle/>
        <a:p>
          <a:pPr algn="ctr"/>
          <a:r>
            <a:rPr lang="en-US" sz="1400" dirty="0" smtClean="0">
              <a:latin typeface="Arial"/>
              <a:ea typeface="+mn-ea"/>
              <a:cs typeface="+mn-cs"/>
            </a:rPr>
            <a:t>$40,000</a:t>
          </a:r>
          <a:endParaRPr lang="en-US" sz="1400" dirty="0">
            <a:latin typeface="Arial"/>
            <a:ea typeface="+mn-ea"/>
            <a:cs typeface="+mn-cs"/>
          </a:endParaRPr>
        </a:p>
      </dgm:t>
    </dgm:pt>
    <dgm:pt modelId="{091CD584-DB2B-4AC8-A056-E408E5CCE3E1}" type="parTrans" cxnId="{1306C0DB-C67B-4642-B21F-EF6A8390451D}">
      <dgm:prSet/>
      <dgm:spPr/>
      <dgm:t>
        <a:bodyPr/>
        <a:lstStyle/>
        <a:p>
          <a:endParaRPr lang="en-US"/>
        </a:p>
      </dgm:t>
    </dgm:pt>
    <dgm:pt modelId="{BC9C67CF-7F60-4728-8CA3-BCA676127CD0}" type="sibTrans" cxnId="{1306C0DB-C67B-4642-B21F-EF6A8390451D}">
      <dgm:prSet/>
      <dgm:spPr/>
      <dgm:t>
        <a:bodyPr/>
        <a:lstStyle/>
        <a:p>
          <a:endParaRPr lang="en-US"/>
        </a:p>
      </dgm:t>
    </dgm:pt>
    <dgm:pt modelId="{D1C92CE6-8D5A-4603-B65F-D55AB02B6FA5}">
      <dgm:prSet phldrT="[Text]" custT="1"/>
      <dgm:spPr>
        <a:xfrm>
          <a:off x="2512020" y="1368940"/>
          <a:ext cx="3329384" cy="2854799"/>
        </a:xfrm>
      </dgm:spPr>
      <dgm:t>
        <a:bodyPr/>
        <a:lstStyle/>
        <a:p>
          <a:pPr algn="ctr"/>
          <a:endParaRPr lang="en-US" sz="1400" dirty="0">
            <a:solidFill>
              <a:sysClr val="windowText" lastClr="000000">
                <a:hueOff val="0"/>
                <a:satOff val="0"/>
                <a:lumOff val="0"/>
                <a:alphaOff val="0"/>
              </a:sysClr>
            </a:solidFill>
            <a:latin typeface="Arial"/>
            <a:ea typeface="+mn-ea"/>
            <a:cs typeface="+mn-cs"/>
          </a:endParaRPr>
        </a:p>
      </dgm:t>
    </dgm:pt>
    <dgm:pt modelId="{079FD2E4-AA1D-4B2B-AD9E-D3BB28E5EE70}" type="parTrans" cxnId="{4A5FD923-4A4C-445D-B3B7-10576311389B}">
      <dgm:prSet/>
      <dgm:spPr/>
      <dgm:t>
        <a:bodyPr/>
        <a:lstStyle/>
        <a:p>
          <a:endParaRPr lang="en-US"/>
        </a:p>
      </dgm:t>
    </dgm:pt>
    <dgm:pt modelId="{D4C7CFCC-75CD-4CA2-99E6-B9AD410906DB}" type="sibTrans" cxnId="{4A5FD923-4A4C-445D-B3B7-10576311389B}">
      <dgm:prSet/>
      <dgm:spPr/>
      <dgm:t>
        <a:bodyPr/>
        <a:lstStyle/>
        <a:p>
          <a:endParaRPr lang="en-US"/>
        </a:p>
      </dgm:t>
    </dgm:pt>
    <dgm:pt modelId="{BA0C886B-DFBD-424A-A15B-68BCC3773DDC}">
      <dgm:prSet phldrT="[Text]" custT="1"/>
      <dgm:spPr>
        <a:xfrm>
          <a:off x="2512020" y="1368940"/>
          <a:ext cx="3329384" cy="2854799"/>
        </a:xfrm>
      </dgm:spPr>
      <dgm:t>
        <a:bodyPr/>
        <a:lstStyle/>
        <a:p>
          <a:pPr algn="ctr"/>
          <a:endParaRPr lang="en-US" sz="1400" dirty="0">
            <a:solidFill>
              <a:sysClr val="windowText" lastClr="000000">
                <a:hueOff val="0"/>
                <a:satOff val="0"/>
                <a:lumOff val="0"/>
                <a:alphaOff val="0"/>
              </a:sysClr>
            </a:solidFill>
            <a:latin typeface="Arial"/>
            <a:ea typeface="+mn-ea"/>
            <a:cs typeface="+mn-cs"/>
          </a:endParaRPr>
        </a:p>
      </dgm:t>
    </dgm:pt>
    <dgm:pt modelId="{DACD2E0F-C045-4579-A51C-1B666575993B}" type="parTrans" cxnId="{86F2CD30-D2C2-4892-817C-868CD12D6EE7}">
      <dgm:prSet/>
      <dgm:spPr/>
      <dgm:t>
        <a:bodyPr/>
        <a:lstStyle/>
        <a:p>
          <a:endParaRPr lang="en-US"/>
        </a:p>
      </dgm:t>
    </dgm:pt>
    <dgm:pt modelId="{B4BC0ED5-D6C6-44AB-A2C0-AC4F622431EA}" type="sibTrans" cxnId="{86F2CD30-D2C2-4892-817C-868CD12D6EE7}">
      <dgm:prSet/>
      <dgm:spPr/>
      <dgm:t>
        <a:bodyPr/>
        <a:lstStyle/>
        <a:p>
          <a:endParaRPr lang="en-US"/>
        </a:p>
      </dgm:t>
    </dgm:pt>
    <dgm:pt modelId="{FD3D33FC-0876-4A70-86AD-2CC619B75A60}">
      <dgm:prSet phldrT="[Text]" custT="1"/>
      <dgm:spPr>
        <a:xfrm>
          <a:off x="2512020" y="1368940"/>
          <a:ext cx="3329384" cy="2854799"/>
        </a:xfrm>
      </dgm:spPr>
      <dgm:t>
        <a:bodyPr/>
        <a:lstStyle/>
        <a:p>
          <a:pPr algn="ctr"/>
          <a:endParaRPr lang="en-US" sz="1400" dirty="0">
            <a:solidFill>
              <a:sysClr val="windowText" lastClr="000000">
                <a:hueOff val="0"/>
                <a:satOff val="0"/>
                <a:lumOff val="0"/>
                <a:alphaOff val="0"/>
              </a:sysClr>
            </a:solidFill>
            <a:latin typeface="Arial"/>
            <a:ea typeface="+mn-ea"/>
            <a:cs typeface="+mn-cs"/>
          </a:endParaRPr>
        </a:p>
      </dgm:t>
    </dgm:pt>
    <dgm:pt modelId="{ECEEC786-D87C-4A74-A29E-901D8E46151A}" type="parTrans" cxnId="{D5C93FEF-DC5B-4B3A-9EF0-BD8BFD4853F3}">
      <dgm:prSet/>
      <dgm:spPr/>
      <dgm:t>
        <a:bodyPr/>
        <a:lstStyle/>
        <a:p>
          <a:endParaRPr lang="en-US"/>
        </a:p>
      </dgm:t>
    </dgm:pt>
    <dgm:pt modelId="{63353F83-510B-4D64-876C-26E5EFFFE1BD}" type="sibTrans" cxnId="{D5C93FEF-DC5B-4B3A-9EF0-BD8BFD4853F3}">
      <dgm:prSet/>
      <dgm:spPr/>
      <dgm:t>
        <a:bodyPr/>
        <a:lstStyle/>
        <a:p>
          <a:endParaRPr lang="en-US"/>
        </a:p>
      </dgm:t>
    </dgm:pt>
    <dgm:pt modelId="{CFFFA327-4623-48E1-A222-B04A0993B5BC}">
      <dgm:prSet phldrT="[Text]" custT="1"/>
      <dgm:spPr>
        <a:xfrm>
          <a:off x="2512020" y="1368940"/>
          <a:ext cx="3329384" cy="2854799"/>
        </a:xfrm>
      </dgm:spPr>
      <dgm:t>
        <a:bodyPr/>
        <a:lstStyle/>
        <a:p>
          <a:pPr algn="ctr"/>
          <a:endParaRPr lang="en-US" sz="1400" dirty="0">
            <a:solidFill>
              <a:sysClr val="windowText" lastClr="000000">
                <a:hueOff val="0"/>
                <a:satOff val="0"/>
                <a:lumOff val="0"/>
                <a:alphaOff val="0"/>
              </a:sysClr>
            </a:solidFill>
            <a:latin typeface="Arial"/>
            <a:ea typeface="+mn-ea"/>
            <a:cs typeface="+mn-cs"/>
          </a:endParaRPr>
        </a:p>
      </dgm:t>
    </dgm:pt>
    <dgm:pt modelId="{B733909E-356A-4269-9EA8-4EDEE13DA857}" type="parTrans" cxnId="{619C11A5-6E89-4B9B-8357-E27976057F82}">
      <dgm:prSet/>
      <dgm:spPr/>
      <dgm:t>
        <a:bodyPr/>
        <a:lstStyle/>
        <a:p>
          <a:endParaRPr lang="en-US"/>
        </a:p>
      </dgm:t>
    </dgm:pt>
    <dgm:pt modelId="{CF0C11D7-7B58-42E1-B816-B295E541523B}" type="sibTrans" cxnId="{619C11A5-6E89-4B9B-8357-E27976057F82}">
      <dgm:prSet/>
      <dgm:spPr/>
      <dgm:t>
        <a:bodyPr/>
        <a:lstStyle/>
        <a:p>
          <a:endParaRPr lang="en-US"/>
        </a:p>
      </dgm:t>
    </dgm:pt>
    <dgm:pt modelId="{EDC5F631-9BC1-489B-807E-1BB483D46AAB}" type="pres">
      <dgm:prSet presAssocID="{7D86A2EF-05E4-4DB8-B9D1-FC859CF692A3}" presName="Name0" presStyleCnt="0">
        <dgm:presLayoutVars>
          <dgm:dir/>
          <dgm:animLvl val="lvl"/>
          <dgm:resizeHandles val="exact"/>
        </dgm:presLayoutVars>
      </dgm:prSet>
      <dgm:spPr/>
      <dgm:t>
        <a:bodyPr/>
        <a:lstStyle/>
        <a:p>
          <a:endParaRPr lang="en-US"/>
        </a:p>
      </dgm:t>
    </dgm:pt>
    <dgm:pt modelId="{BC808BAD-4D55-463B-8BE4-C18AFFAF7BA1}" type="pres">
      <dgm:prSet presAssocID="{7CCD8C5A-9DE7-4877-9DA0-2D6978384E7E}" presName="composite" presStyleCnt="0"/>
      <dgm:spPr/>
      <dgm:t>
        <a:bodyPr/>
        <a:lstStyle/>
        <a:p>
          <a:endParaRPr lang="en-US"/>
        </a:p>
      </dgm:t>
    </dgm:pt>
    <dgm:pt modelId="{1D1A90A3-9009-4134-BD2B-703B0430B45A}" type="pres">
      <dgm:prSet presAssocID="{7CCD8C5A-9DE7-4877-9DA0-2D6978384E7E}" presName="parTx" presStyleLbl="alignNode1" presStyleIdx="0" presStyleCnt="3" custScaleX="82113">
        <dgm:presLayoutVars>
          <dgm:chMax val="0"/>
          <dgm:chPref val="0"/>
          <dgm:bulletEnabled val="1"/>
        </dgm:presLayoutVars>
      </dgm:prSet>
      <dgm:spPr>
        <a:prstGeom prst="rect">
          <a:avLst/>
        </a:prstGeom>
      </dgm:spPr>
      <dgm:t>
        <a:bodyPr/>
        <a:lstStyle/>
        <a:p>
          <a:endParaRPr lang="en-US"/>
        </a:p>
      </dgm:t>
    </dgm:pt>
    <dgm:pt modelId="{3A004265-213D-4692-A07D-E0DD77805EEA}" type="pres">
      <dgm:prSet presAssocID="{7CCD8C5A-9DE7-4877-9DA0-2D6978384E7E}" presName="desTx" presStyleLbl="alignAccFollowNode1" presStyleIdx="0" presStyleCnt="3" custScaleX="85894">
        <dgm:presLayoutVars>
          <dgm:bulletEnabled val="1"/>
        </dgm:presLayoutVars>
      </dgm:prSet>
      <dgm:spPr>
        <a:prstGeom prst="rect">
          <a:avLst/>
        </a:prstGeom>
      </dgm:spPr>
      <dgm:t>
        <a:bodyPr/>
        <a:lstStyle/>
        <a:p>
          <a:endParaRPr lang="en-US"/>
        </a:p>
      </dgm:t>
    </dgm:pt>
    <dgm:pt modelId="{28F9A35D-7976-4FA8-8885-BA737838E4D1}" type="pres">
      <dgm:prSet presAssocID="{CD6B00D1-A9D0-46BC-8FEF-C2D80A4CE0B0}" presName="space" presStyleCnt="0"/>
      <dgm:spPr/>
      <dgm:t>
        <a:bodyPr/>
        <a:lstStyle/>
        <a:p>
          <a:endParaRPr lang="en-US"/>
        </a:p>
      </dgm:t>
    </dgm:pt>
    <dgm:pt modelId="{821B247B-4BE6-4F2C-9DA0-3F48D98BD120}" type="pres">
      <dgm:prSet presAssocID="{317A50C7-7CD4-400C-91F6-17DFF7857212}" presName="composite" presStyleCnt="0"/>
      <dgm:spPr/>
      <dgm:t>
        <a:bodyPr/>
        <a:lstStyle/>
        <a:p>
          <a:endParaRPr lang="en-US"/>
        </a:p>
      </dgm:t>
    </dgm:pt>
    <dgm:pt modelId="{FA61DBD5-9670-4E24-8B30-434A6AC6C3A3}" type="pres">
      <dgm:prSet presAssocID="{317A50C7-7CD4-400C-91F6-17DFF7857212}" presName="parTx" presStyleLbl="alignNode1" presStyleIdx="1" presStyleCnt="3" custScaleX="163703" custScaleY="130516">
        <dgm:presLayoutVars>
          <dgm:chMax val="0"/>
          <dgm:chPref val="0"/>
          <dgm:bulletEnabled val="1"/>
        </dgm:presLayoutVars>
      </dgm:prSet>
      <dgm:spPr>
        <a:prstGeom prst="rect">
          <a:avLst/>
        </a:prstGeom>
      </dgm:spPr>
      <dgm:t>
        <a:bodyPr/>
        <a:lstStyle/>
        <a:p>
          <a:endParaRPr lang="en-US"/>
        </a:p>
      </dgm:t>
    </dgm:pt>
    <dgm:pt modelId="{C4F52FE3-38C0-419C-A68B-E03A0ECD6806}" type="pres">
      <dgm:prSet presAssocID="{317A50C7-7CD4-400C-91F6-17DFF7857212}" presName="desTx" presStyleLbl="alignAccFollowNode1" presStyleIdx="1" presStyleCnt="3" custScaleX="151440" custScaleY="105107" custLinFactNeighborX="-366" custLinFactNeighborY="456">
        <dgm:presLayoutVars>
          <dgm:bulletEnabled val="1"/>
        </dgm:presLayoutVars>
      </dgm:prSet>
      <dgm:spPr>
        <a:prstGeom prst="rect">
          <a:avLst/>
        </a:prstGeom>
      </dgm:spPr>
      <dgm:t>
        <a:bodyPr/>
        <a:lstStyle/>
        <a:p>
          <a:endParaRPr lang="en-US"/>
        </a:p>
      </dgm:t>
    </dgm:pt>
    <dgm:pt modelId="{F7E069E1-7CD6-4B6C-821F-8FD670D4C0D3}" type="pres">
      <dgm:prSet presAssocID="{39B9103F-5B38-459E-95BB-CC1BAA629810}" presName="space" presStyleCnt="0"/>
      <dgm:spPr/>
      <dgm:t>
        <a:bodyPr/>
        <a:lstStyle/>
        <a:p>
          <a:endParaRPr lang="en-US"/>
        </a:p>
      </dgm:t>
    </dgm:pt>
    <dgm:pt modelId="{829FFE07-6FAE-4831-92C8-B74FF985C0AE}" type="pres">
      <dgm:prSet presAssocID="{47EF4E07-F6FB-4674-855A-A2869E7C98E3}" presName="composite" presStyleCnt="0"/>
      <dgm:spPr/>
      <dgm:t>
        <a:bodyPr/>
        <a:lstStyle/>
        <a:p>
          <a:endParaRPr lang="en-US"/>
        </a:p>
      </dgm:t>
    </dgm:pt>
    <dgm:pt modelId="{4770EFEE-517B-4EA6-934D-7A6E0A7C1E4B}" type="pres">
      <dgm:prSet presAssocID="{47EF4E07-F6FB-4674-855A-A2869E7C98E3}" presName="parTx" presStyleLbl="alignNode1" presStyleIdx="2" presStyleCnt="3" custScaleX="88716">
        <dgm:presLayoutVars>
          <dgm:chMax val="0"/>
          <dgm:chPref val="0"/>
          <dgm:bulletEnabled val="1"/>
        </dgm:presLayoutVars>
      </dgm:prSet>
      <dgm:spPr>
        <a:prstGeom prst="rect">
          <a:avLst/>
        </a:prstGeom>
      </dgm:spPr>
      <dgm:t>
        <a:bodyPr/>
        <a:lstStyle/>
        <a:p>
          <a:endParaRPr lang="en-US"/>
        </a:p>
      </dgm:t>
    </dgm:pt>
    <dgm:pt modelId="{F7F33651-2E80-466E-84F9-BD83880750B8}" type="pres">
      <dgm:prSet presAssocID="{47EF4E07-F6FB-4674-855A-A2869E7C98E3}" presName="desTx" presStyleLbl="alignAccFollowNode1" presStyleIdx="2" presStyleCnt="3" custScaleX="82724">
        <dgm:presLayoutVars>
          <dgm:bulletEnabled val="1"/>
        </dgm:presLayoutVars>
      </dgm:prSet>
      <dgm:spPr>
        <a:prstGeom prst="rect">
          <a:avLst/>
        </a:prstGeom>
      </dgm:spPr>
      <dgm:t>
        <a:bodyPr/>
        <a:lstStyle/>
        <a:p>
          <a:endParaRPr lang="en-US"/>
        </a:p>
      </dgm:t>
    </dgm:pt>
  </dgm:ptLst>
  <dgm:cxnLst>
    <dgm:cxn modelId="{D5C93FEF-DC5B-4B3A-9EF0-BD8BFD4853F3}" srcId="{317A50C7-7CD4-400C-91F6-17DFF7857212}" destId="{FD3D33FC-0876-4A70-86AD-2CC619B75A60}" srcOrd="5" destOrd="0" parTransId="{ECEEC786-D87C-4A74-A29E-901D8E46151A}" sibTransId="{63353F83-510B-4D64-876C-26E5EFFFE1BD}"/>
    <dgm:cxn modelId="{1E672EA5-12B2-4549-90BA-375A7C1F0008}" type="presOf" srcId="{CE95A7C3-4431-47AC-86B1-79DF64FEB162}" destId="{F7F33651-2E80-466E-84F9-BD83880750B8}" srcOrd="0" destOrd="2" presId="urn:microsoft.com/office/officeart/2005/8/layout/hList1"/>
    <dgm:cxn modelId="{7DA495C5-53A3-4F1E-949D-C853E21E13AF}" type="presOf" srcId="{BA0C886B-DFBD-424A-A15B-68BCC3773DDC}" destId="{C4F52FE3-38C0-419C-A68B-E03A0ECD6806}" srcOrd="0" destOrd="4" presId="urn:microsoft.com/office/officeart/2005/8/layout/hList1"/>
    <dgm:cxn modelId="{D4AE7032-40CC-4239-A69F-4E1428B33465}" type="presOf" srcId="{0F3272B5-4441-4948-938D-6AAA7942C6E2}" destId="{3A004265-213D-4692-A07D-E0DD77805EEA}" srcOrd="0" destOrd="0" presId="urn:microsoft.com/office/officeart/2005/8/layout/hList1"/>
    <dgm:cxn modelId="{99699D28-7EE0-4AC6-BEDB-852C04A39201}" type="presOf" srcId="{359A7451-9535-4661-B8D5-03AC4674D89B}" destId="{C4F52FE3-38C0-419C-A68B-E03A0ECD6806}" srcOrd="0" destOrd="0" presId="urn:microsoft.com/office/officeart/2005/8/layout/hList1"/>
    <dgm:cxn modelId="{1306C0DB-C67B-4642-B21F-EF6A8390451D}" srcId="{47EF4E07-F6FB-4674-855A-A2869E7C98E3}" destId="{CE95A7C3-4431-47AC-86B1-79DF64FEB162}" srcOrd="2" destOrd="0" parTransId="{091CD584-DB2B-4AC8-A056-E408E5CCE3E1}" sibTransId="{BC9C67CF-7F60-4728-8CA3-BCA676127CD0}"/>
    <dgm:cxn modelId="{5ACE867E-D377-4B33-A2B9-5FA17C8E5F74}" srcId="{7CCD8C5A-9DE7-4877-9DA0-2D6978384E7E}" destId="{001304B0-F2C2-4A8C-B2A2-43042C1AA17E}" srcOrd="1" destOrd="0" parTransId="{0929E250-2BAD-4F2C-87CE-1EA252544CF3}" sibTransId="{AD6ABB5B-EF83-45F5-90EA-8CE2D1F01E24}"/>
    <dgm:cxn modelId="{32B176EF-29D6-4FC7-963A-2E2CB215739B}" srcId="{317A50C7-7CD4-400C-91F6-17DFF7857212}" destId="{359A7451-9535-4661-B8D5-03AC4674D89B}" srcOrd="0" destOrd="0" parTransId="{A9C075B0-D377-4C2F-B0A4-9171E521EB05}" sibTransId="{36971CE6-616A-4F6E-8002-7718C75DFE64}"/>
    <dgm:cxn modelId="{A9550A23-5D9D-4BA2-9FB0-983BEAD8D967}" type="presOf" srcId="{001304B0-F2C2-4A8C-B2A2-43042C1AA17E}" destId="{3A004265-213D-4692-A07D-E0DD77805EEA}" srcOrd="0" destOrd="1" presId="urn:microsoft.com/office/officeart/2005/8/layout/hList1"/>
    <dgm:cxn modelId="{2BF4F29E-EBC0-4C99-99AD-5352E2DB304C}" srcId="{7D86A2EF-05E4-4DB8-B9D1-FC859CF692A3}" destId="{317A50C7-7CD4-400C-91F6-17DFF7857212}" srcOrd="1" destOrd="0" parTransId="{1F9188DA-7161-451E-AE7D-9A06D7DD44A9}" sibTransId="{39B9103F-5B38-459E-95BB-CC1BAA629810}"/>
    <dgm:cxn modelId="{CF5FAE34-5297-4F06-8B16-39D4D5A7DB27}" srcId="{7CCD8C5A-9DE7-4877-9DA0-2D6978384E7E}" destId="{0F3272B5-4441-4948-938D-6AAA7942C6E2}" srcOrd="0" destOrd="0" parTransId="{AB401D48-CE55-4A45-AD35-C258AC0E2FD6}" sibTransId="{3E92054D-0FC4-4A0F-A631-AC25C76FF59B}"/>
    <dgm:cxn modelId="{96DBF8E8-256D-415F-9D7A-8ECB40FD9AC8}" srcId="{47EF4E07-F6FB-4674-855A-A2869E7C98E3}" destId="{414E23D1-C78E-4A44-8E64-323D090BDEA8}" srcOrd="1" destOrd="0" parTransId="{EF8D9BC5-F87D-4C04-83D2-B961169F24AD}" sibTransId="{A97BEBBF-E502-49D3-8EAE-B19BC3BA3C06}"/>
    <dgm:cxn modelId="{18CF30D0-BFFD-409A-8157-39B16E5CB1FD}" type="presOf" srcId="{47EF4E07-F6FB-4674-855A-A2869E7C98E3}" destId="{4770EFEE-517B-4EA6-934D-7A6E0A7C1E4B}" srcOrd="0" destOrd="0" presId="urn:microsoft.com/office/officeart/2005/8/layout/hList1"/>
    <dgm:cxn modelId="{BEBB7F5F-CE00-4F77-AAA9-367D87A70E1F}" type="presOf" srcId="{FD3D33FC-0876-4A70-86AD-2CC619B75A60}" destId="{C4F52FE3-38C0-419C-A68B-E03A0ECD6806}" srcOrd="0" destOrd="5" presId="urn:microsoft.com/office/officeart/2005/8/layout/hList1"/>
    <dgm:cxn modelId="{4A5FD923-4A4C-445D-B3B7-10576311389B}" srcId="{317A50C7-7CD4-400C-91F6-17DFF7857212}" destId="{D1C92CE6-8D5A-4603-B65F-D55AB02B6FA5}" srcOrd="3" destOrd="0" parTransId="{079FD2E4-AA1D-4B2B-AD9E-D3BB28E5EE70}" sibTransId="{D4C7CFCC-75CD-4CA2-99E6-B9AD410906DB}"/>
    <dgm:cxn modelId="{F1255AF7-A4A0-4FCA-AAC1-F7B739968533}" type="presOf" srcId="{414E23D1-C78E-4A44-8E64-323D090BDEA8}" destId="{F7F33651-2E80-466E-84F9-BD83880750B8}" srcOrd="0" destOrd="1" presId="urn:microsoft.com/office/officeart/2005/8/layout/hList1"/>
    <dgm:cxn modelId="{9CB0122F-2D5B-4A67-85A9-6E532314503F}" type="presOf" srcId="{C3CFD667-55F2-4E5B-BEF8-F76DBB693593}" destId="{C4F52FE3-38C0-419C-A68B-E03A0ECD6806}" srcOrd="0" destOrd="1" presId="urn:microsoft.com/office/officeart/2005/8/layout/hList1"/>
    <dgm:cxn modelId="{619C11A5-6E89-4B9B-8357-E27976057F82}" srcId="{317A50C7-7CD4-400C-91F6-17DFF7857212}" destId="{CFFFA327-4623-48E1-A222-B04A0993B5BC}" srcOrd="6" destOrd="0" parTransId="{B733909E-356A-4269-9EA8-4EDEE13DA857}" sibTransId="{CF0C11D7-7B58-42E1-B816-B295E541523B}"/>
    <dgm:cxn modelId="{700A07A5-45D1-4FA8-A6B5-5C1C5C8EE13C}" type="presOf" srcId="{0E09E0CF-A320-403D-A3A8-11198BB20013}" destId="{C4F52FE3-38C0-419C-A68B-E03A0ECD6806}" srcOrd="0" destOrd="2" presId="urn:microsoft.com/office/officeart/2005/8/layout/hList1"/>
    <dgm:cxn modelId="{032CFEA7-D840-46E1-8A33-20846F605248}" srcId="{317A50C7-7CD4-400C-91F6-17DFF7857212}" destId="{0E09E0CF-A320-403D-A3A8-11198BB20013}" srcOrd="2" destOrd="0" parTransId="{1F2A83F0-51BF-4563-B737-023E6C5FD853}" sibTransId="{10D9B88D-A7D5-4119-B29B-44E4882E5930}"/>
    <dgm:cxn modelId="{80A9517C-9D3D-48FD-86E9-0F2CDC3BCA18}" type="presOf" srcId="{7CCD8C5A-9DE7-4877-9DA0-2D6978384E7E}" destId="{1D1A90A3-9009-4134-BD2B-703B0430B45A}" srcOrd="0" destOrd="0" presId="urn:microsoft.com/office/officeart/2005/8/layout/hList1"/>
    <dgm:cxn modelId="{86F2CD30-D2C2-4892-817C-868CD12D6EE7}" srcId="{317A50C7-7CD4-400C-91F6-17DFF7857212}" destId="{BA0C886B-DFBD-424A-A15B-68BCC3773DDC}" srcOrd="4" destOrd="0" parTransId="{DACD2E0F-C045-4579-A51C-1B666575993B}" sibTransId="{B4BC0ED5-D6C6-44AB-A2C0-AC4F622431EA}"/>
    <dgm:cxn modelId="{6C1B8A72-1B72-4247-BE0C-75E7539CCA95}" type="presOf" srcId="{CDF5CBFA-736C-414F-9442-FF2A44FFA676}" destId="{3A004265-213D-4692-A07D-E0DD77805EEA}" srcOrd="0" destOrd="2" presId="urn:microsoft.com/office/officeart/2005/8/layout/hList1"/>
    <dgm:cxn modelId="{6C7FE795-48B9-43D6-851E-90CB3466E820}" type="presOf" srcId="{317A50C7-7CD4-400C-91F6-17DFF7857212}" destId="{FA61DBD5-9670-4E24-8B30-434A6AC6C3A3}" srcOrd="0" destOrd="0" presId="urn:microsoft.com/office/officeart/2005/8/layout/hList1"/>
    <dgm:cxn modelId="{ABFCC30F-D1B4-4629-A1E1-4CF3F09BB69C}" type="presOf" srcId="{CFFFA327-4623-48E1-A222-B04A0993B5BC}" destId="{C4F52FE3-38C0-419C-A68B-E03A0ECD6806}" srcOrd="0" destOrd="6" presId="urn:microsoft.com/office/officeart/2005/8/layout/hList1"/>
    <dgm:cxn modelId="{C2A8F8D4-837F-4329-A652-8047CB137F79}" srcId="{7CCD8C5A-9DE7-4877-9DA0-2D6978384E7E}" destId="{CDF5CBFA-736C-414F-9442-FF2A44FFA676}" srcOrd="2" destOrd="0" parTransId="{8321846E-9B96-4021-9D69-3998A7414423}" sibTransId="{4D9BFDED-FE1F-479E-ABA2-D21F5B2DC9DE}"/>
    <dgm:cxn modelId="{56868560-CCA0-4CCE-A2EA-739AB7CC49A6}" type="presOf" srcId="{D1C92CE6-8D5A-4603-B65F-D55AB02B6FA5}" destId="{C4F52FE3-38C0-419C-A68B-E03A0ECD6806}" srcOrd="0" destOrd="3" presId="urn:microsoft.com/office/officeart/2005/8/layout/hList1"/>
    <dgm:cxn modelId="{DE72A2B5-524A-489D-B37A-46B9217E264B}" srcId="{47EF4E07-F6FB-4674-855A-A2869E7C98E3}" destId="{09892351-D1D2-4FE4-94BB-28DA59540463}" srcOrd="0" destOrd="0" parTransId="{FFB70023-A724-4424-9B98-CE6A3DAB17BD}" sibTransId="{DAC48DDF-0005-46D0-944E-B93DC1B73CC3}"/>
    <dgm:cxn modelId="{97EF1B4E-7EF1-48B1-9580-5B73CFFD9A62}" srcId="{7D86A2EF-05E4-4DB8-B9D1-FC859CF692A3}" destId="{7CCD8C5A-9DE7-4877-9DA0-2D6978384E7E}" srcOrd="0" destOrd="0" parTransId="{57668641-1E7B-4670-9CE4-19A9526D0EF5}" sibTransId="{CD6B00D1-A9D0-46BC-8FEF-C2D80A4CE0B0}"/>
    <dgm:cxn modelId="{DB0CF741-976C-4D88-B45F-A6CF6EE29ED1}" type="presOf" srcId="{7D86A2EF-05E4-4DB8-B9D1-FC859CF692A3}" destId="{EDC5F631-9BC1-489B-807E-1BB483D46AAB}" srcOrd="0" destOrd="0" presId="urn:microsoft.com/office/officeart/2005/8/layout/hList1"/>
    <dgm:cxn modelId="{CF39DA62-0B7D-4685-9366-127164920707}" srcId="{7D86A2EF-05E4-4DB8-B9D1-FC859CF692A3}" destId="{47EF4E07-F6FB-4674-855A-A2869E7C98E3}" srcOrd="2" destOrd="0" parTransId="{8F4DDE73-97A9-488D-8378-685B32162A1B}" sibTransId="{8A940C38-A169-43F2-9945-EC016E7E336A}"/>
    <dgm:cxn modelId="{0D9A03D3-DC89-48AF-8722-E457B22B1C38}" type="presOf" srcId="{09892351-D1D2-4FE4-94BB-28DA59540463}" destId="{F7F33651-2E80-466E-84F9-BD83880750B8}" srcOrd="0" destOrd="0" presId="urn:microsoft.com/office/officeart/2005/8/layout/hList1"/>
    <dgm:cxn modelId="{DF4FF85B-EC98-4383-A00B-151094D6A344}" srcId="{317A50C7-7CD4-400C-91F6-17DFF7857212}" destId="{C3CFD667-55F2-4E5B-BEF8-F76DBB693593}" srcOrd="1" destOrd="0" parTransId="{DE686A61-1B6C-43F8-B954-18B22A2C2F1F}" sibTransId="{99BEFFBC-0422-41F7-BCFD-7A8B7C604F4C}"/>
    <dgm:cxn modelId="{9AAE2E2A-3484-4681-9666-B2C18693B114}" type="presParOf" srcId="{EDC5F631-9BC1-489B-807E-1BB483D46AAB}" destId="{BC808BAD-4D55-463B-8BE4-C18AFFAF7BA1}" srcOrd="0" destOrd="0" presId="urn:microsoft.com/office/officeart/2005/8/layout/hList1"/>
    <dgm:cxn modelId="{88E126D2-51A0-4943-B752-EC2AEFBC2280}" type="presParOf" srcId="{BC808BAD-4D55-463B-8BE4-C18AFFAF7BA1}" destId="{1D1A90A3-9009-4134-BD2B-703B0430B45A}" srcOrd="0" destOrd="0" presId="urn:microsoft.com/office/officeart/2005/8/layout/hList1"/>
    <dgm:cxn modelId="{0BEAE734-0F5C-4AFC-B760-CA2531CA1D5B}" type="presParOf" srcId="{BC808BAD-4D55-463B-8BE4-C18AFFAF7BA1}" destId="{3A004265-213D-4692-A07D-E0DD77805EEA}" srcOrd="1" destOrd="0" presId="urn:microsoft.com/office/officeart/2005/8/layout/hList1"/>
    <dgm:cxn modelId="{D69C315F-5E7B-4C28-979B-2DA534D68EFE}" type="presParOf" srcId="{EDC5F631-9BC1-489B-807E-1BB483D46AAB}" destId="{28F9A35D-7976-4FA8-8885-BA737838E4D1}" srcOrd="1" destOrd="0" presId="urn:microsoft.com/office/officeart/2005/8/layout/hList1"/>
    <dgm:cxn modelId="{74109582-C754-4897-85D8-2B4B8BD47C48}" type="presParOf" srcId="{EDC5F631-9BC1-489B-807E-1BB483D46AAB}" destId="{821B247B-4BE6-4F2C-9DA0-3F48D98BD120}" srcOrd="2" destOrd="0" presId="urn:microsoft.com/office/officeart/2005/8/layout/hList1"/>
    <dgm:cxn modelId="{DE9D3990-9A9B-4A1B-8728-94E814A16EA5}" type="presParOf" srcId="{821B247B-4BE6-4F2C-9DA0-3F48D98BD120}" destId="{FA61DBD5-9670-4E24-8B30-434A6AC6C3A3}" srcOrd="0" destOrd="0" presId="urn:microsoft.com/office/officeart/2005/8/layout/hList1"/>
    <dgm:cxn modelId="{46479AC1-BA08-41EE-A19E-62D21239EE8D}" type="presParOf" srcId="{821B247B-4BE6-4F2C-9DA0-3F48D98BD120}" destId="{C4F52FE3-38C0-419C-A68B-E03A0ECD6806}" srcOrd="1" destOrd="0" presId="urn:microsoft.com/office/officeart/2005/8/layout/hList1"/>
    <dgm:cxn modelId="{EE73E8F7-C5EA-4E5C-B941-F59B0122F52C}" type="presParOf" srcId="{EDC5F631-9BC1-489B-807E-1BB483D46AAB}" destId="{F7E069E1-7CD6-4B6C-821F-8FD670D4C0D3}" srcOrd="3" destOrd="0" presId="urn:microsoft.com/office/officeart/2005/8/layout/hList1"/>
    <dgm:cxn modelId="{AD3294CF-D9CE-4427-89CB-A262E829D653}" type="presParOf" srcId="{EDC5F631-9BC1-489B-807E-1BB483D46AAB}" destId="{829FFE07-6FAE-4831-92C8-B74FF985C0AE}" srcOrd="4" destOrd="0" presId="urn:microsoft.com/office/officeart/2005/8/layout/hList1"/>
    <dgm:cxn modelId="{E857DDFD-7A2C-48CC-AE97-7330D86D0EA0}" type="presParOf" srcId="{829FFE07-6FAE-4831-92C8-B74FF985C0AE}" destId="{4770EFEE-517B-4EA6-934D-7A6E0A7C1E4B}" srcOrd="0" destOrd="0" presId="urn:microsoft.com/office/officeart/2005/8/layout/hList1"/>
    <dgm:cxn modelId="{1A97686C-5A4C-475A-A02E-E0BBF234F1AD}" type="presParOf" srcId="{829FFE07-6FAE-4831-92C8-B74FF985C0AE}" destId="{F7F33651-2E80-466E-84F9-BD83880750B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17D13-BE89-4DE5-9378-054E01C62BF1}" type="doc">
      <dgm:prSet loTypeId="urn:microsoft.com/office/officeart/2005/8/layout/arrow2" loCatId="process" qsTypeId="urn:microsoft.com/office/officeart/2005/8/quickstyle/simple5" qsCatId="simple" csTypeId="urn:microsoft.com/office/officeart/2005/8/colors/colorful4" csCatId="colorful" phldr="1"/>
      <dgm:spPr/>
    </dgm:pt>
    <dgm:pt modelId="{80B3FCC2-2ABA-435E-B257-2CFD87B7A662}">
      <dgm:prSet phldrT="[Text]" custT="1"/>
      <dgm:spPr/>
      <dgm:t>
        <a:bodyPr/>
        <a:lstStyle/>
        <a:p>
          <a:r>
            <a:rPr lang="en-US" sz="1800" dirty="0" smtClean="0"/>
            <a:t>Research</a:t>
          </a:r>
        </a:p>
        <a:p>
          <a:r>
            <a:rPr lang="en-US" sz="1400" dirty="0" smtClean="0"/>
            <a:t>Mid October 2012</a:t>
          </a:r>
        </a:p>
        <a:p>
          <a:endParaRPr lang="en-US" sz="1800" dirty="0"/>
        </a:p>
      </dgm:t>
    </dgm:pt>
    <dgm:pt modelId="{51E177CF-2CDC-4517-9CA5-9211C53A6692}" type="parTrans" cxnId="{6B3C6BEB-8D65-49D3-A254-A125A72B6468}">
      <dgm:prSet/>
      <dgm:spPr/>
      <dgm:t>
        <a:bodyPr/>
        <a:lstStyle/>
        <a:p>
          <a:endParaRPr lang="en-US"/>
        </a:p>
      </dgm:t>
    </dgm:pt>
    <dgm:pt modelId="{E82400EC-FD6E-48A9-9F5F-F32815D09C6C}" type="sibTrans" cxnId="{6B3C6BEB-8D65-49D3-A254-A125A72B6468}">
      <dgm:prSet/>
      <dgm:spPr/>
      <dgm:t>
        <a:bodyPr/>
        <a:lstStyle/>
        <a:p>
          <a:endParaRPr lang="en-US"/>
        </a:p>
      </dgm:t>
    </dgm:pt>
    <dgm:pt modelId="{4433DB88-8A0C-457B-9AAF-ABD3E1B92EF6}">
      <dgm:prSet phldrT="[Text]" custT="1"/>
      <dgm:spPr/>
      <dgm:t>
        <a:bodyPr/>
        <a:lstStyle/>
        <a:p>
          <a:r>
            <a:rPr lang="en-US" sz="1800" dirty="0" smtClean="0"/>
            <a:t>Review</a:t>
          </a:r>
        </a:p>
        <a:p>
          <a:endParaRPr lang="en-US" sz="1400" dirty="0" smtClean="0"/>
        </a:p>
        <a:p>
          <a:r>
            <a:rPr lang="en-US" sz="1400" dirty="0" smtClean="0"/>
            <a:t>Late November 2012</a:t>
          </a:r>
          <a:endParaRPr lang="en-US" sz="1400" dirty="0"/>
        </a:p>
      </dgm:t>
    </dgm:pt>
    <dgm:pt modelId="{CE2C06F8-AEEA-4228-8B70-30F021892ED0}" type="parTrans" cxnId="{AC18C100-AD4E-4F87-B83E-1E1052E2C7B0}">
      <dgm:prSet/>
      <dgm:spPr/>
      <dgm:t>
        <a:bodyPr/>
        <a:lstStyle/>
        <a:p>
          <a:endParaRPr lang="en-US"/>
        </a:p>
      </dgm:t>
    </dgm:pt>
    <dgm:pt modelId="{F7D8A728-CB5B-4B78-991C-9FBC9AB8D317}" type="sibTrans" cxnId="{AC18C100-AD4E-4F87-B83E-1E1052E2C7B0}">
      <dgm:prSet/>
      <dgm:spPr/>
      <dgm:t>
        <a:bodyPr/>
        <a:lstStyle/>
        <a:p>
          <a:endParaRPr lang="en-US"/>
        </a:p>
      </dgm:t>
    </dgm:pt>
    <dgm:pt modelId="{F7D834EE-33EA-4D51-93EF-C42B3695630A}">
      <dgm:prSet phldrT="[Text]" custT="1"/>
      <dgm:spPr/>
      <dgm:t>
        <a:bodyPr/>
        <a:lstStyle/>
        <a:p>
          <a:r>
            <a:rPr lang="en-US" sz="1800" dirty="0" smtClean="0"/>
            <a:t>Final</a:t>
          </a:r>
        </a:p>
        <a:p>
          <a:r>
            <a:rPr lang="en-US" sz="1800" dirty="0" smtClean="0"/>
            <a:t>Report</a:t>
          </a:r>
        </a:p>
        <a:p>
          <a:endParaRPr lang="en-US" sz="1400" dirty="0" smtClean="0"/>
        </a:p>
        <a:p>
          <a:r>
            <a:rPr lang="en-US" sz="1400" dirty="0" smtClean="0"/>
            <a:t>Mid December 2012</a:t>
          </a:r>
        </a:p>
        <a:p>
          <a:endParaRPr lang="en-US" sz="1800" dirty="0" smtClean="0"/>
        </a:p>
        <a:p>
          <a:endParaRPr lang="en-US" sz="1800" dirty="0"/>
        </a:p>
      </dgm:t>
    </dgm:pt>
    <dgm:pt modelId="{E5CD865C-7D68-4BD9-8706-F763647733F8}" type="parTrans" cxnId="{3198965D-BA00-4E09-A060-725B6E9B70F4}">
      <dgm:prSet/>
      <dgm:spPr/>
      <dgm:t>
        <a:bodyPr/>
        <a:lstStyle/>
        <a:p>
          <a:endParaRPr lang="en-US"/>
        </a:p>
      </dgm:t>
    </dgm:pt>
    <dgm:pt modelId="{4F870A8C-EC5B-4252-AD22-537C5B7DBA37}" type="sibTrans" cxnId="{3198965D-BA00-4E09-A060-725B6E9B70F4}">
      <dgm:prSet/>
      <dgm:spPr/>
      <dgm:t>
        <a:bodyPr/>
        <a:lstStyle/>
        <a:p>
          <a:endParaRPr lang="en-US"/>
        </a:p>
      </dgm:t>
    </dgm:pt>
    <dgm:pt modelId="{EA0AD328-4637-40EE-8103-105B22353085}">
      <dgm:prSet phldrT="[Text]" custT="1"/>
      <dgm:spPr/>
      <dgm:t>
        <a:bodyPr/>
        <a:lstStyle/>
        <a:p>
          <a:r>
            <a:rPr lang="en-US" sz="1800" dirty="0" smtClean="0"/>
            <a:t>Design &amp; Testing</a:t>
          </a:r>
        </a:p>
        <a:p>
          <a:r>
            <a:rPr lang="en-US" sz="1400" dirty="0" smtClean="0"/>
            <a:t>Late October 2012</a:t>
          </a:r>
        </a:p>
      </dgm:t>
    </dgm:pt>
    <dgm:pt modelId="{11ED7BD8-E0F7-4CDA-90F2-569B23F384ED}" type="parTrans" cxnId="{3A6A87A7-5CC7-4420-A327-7F5A0FEA8A3D}">
      <dgm:prSet/>
      <dgm:spPr/>
      <dgm:t>
        <a:bodyPr/>
        <a:lstStyle/>
        <a:p>
          <a:endParaRPr lang="en-US"/>
        </a:p>
      </dgm:t>
    </dgm:pt>
    <dgm:pt modelId="{B23FA9B5-B79E-4D8E-A3A5-4A73865F934E}" type="sibTrans" cxnId="{3A6A87A7-5CC7-4420-A327-7F5A0FEA8A3D}">
      <dgm:prSet/>
      <dgm:spPr/>
      <dgm:t>
        <a:bodyPr/>
        <a:lstStyle/>
        <a:p>
          <a:endParaRPr lang="en-US"/>
        </a:p>
      </dgm:t>
    </dgm:pt>
    <dgm:pt modelId="{E333F460-DB66-4F44-86EB-8A03271736FA}">
      <dgm:prSet phldrT="[Text]" custT="1"/>
      <dgm:spPr/>
      <dgm:t>
        <a:bodyPr/>
        <a:lstStyle/>
        <a:p>
          <a:r>
            <a:rPr lang="en-US" sz="1800" dirty="0" smtClean="0"/>
            <a:t>Planning</a:t>
          </a:r>
        </a:p>
      </dgm:t>
    </dgm:pt>
    <dgm:pt modelId="{5EEAAE89-76F6-4464-B101-61A480D3F368}" type="parTrans" cxnId="{459AB4B7-1E3C-46EC-832E-5430C664E2D2}">
      <dgm:prSet/>
      <dgm:spPr/>
      <dgm:t>
        <a:bodyPr/>
        <a:lstStyle/>
        <a:p>
          <a:endParaRPr lang="en-US"/>
        </a:p>
      </dgm:t>
    </dgm:pt>
    <dgm:pt modelId="{E92AC3D0-753D-4B9C-836E-864F0408922D}" type="sibTrans" cxnId="{459AB4B7-1E3C-46EC-832E-5430C664E2D2}">
      <dgm:prSet/>
      <dgm:spPr/>
      <dgm:t>
        <a:bodyPr/>
        <a:lstStyle/>
        <a:p>
          <a:endParaRPr lang="en-US"/>
        </a:p>
      </dgm:t>
    </dgm:pt>
    <dgm:pt modelId="{E0CB0E86-AD78-4B44-836D-99E0674EE4DD}" type="pres">
      <dgm:prSet presAssocID="{2EB17D13-BE89-4DE5-9378-054E01C62BF1}" presName="arrowDiagram" presStyleCnt="0">
        <dgm:presLayoutVars>
          <dgm:chMax val="5"/>
          <dgm:dir/>
          <dgm:resizeHandles val="exact"/>
        </dgm:presLayoutVars>
      </dgm:prSet>
      <dgm:spPr/>
    </dgm:pt>
    <dgm:pt modelId="{B66B2C9E-6199-4D39-834C-7EA1134DF1A0}" type="pres">
      <dgm:prSet presAssocID="{2EB17D13-BE89-4DE5-9378-054E01C62BF1}" presName="arrow" presStyleLbl="bgShp" presStyleIdx="0" presStyleCnt="1"/>
      <dgm:spPr/>
    </dgm:pt>
    <dgm:pt modelId="{8DE1831D-3CE3-4D77-92F5-3E8FD3C119F5}" type="pres">
      <dgm:prSet presAssocID="{2EB17D13-BE89-4DE5-9378-054E01C62BF1}" presName="arrowDiagram5" presStyleCnt="0"/>
      <dgm:spPr/>
    </dgm:pt>
    <dgm:pt modelId="{74AB8B4E-99F5-45F8-8464-C81FA58BCDDE}" type="pres">
      <dgm:prSet presAssocID="{E333F460-DB66-4F44-86EB-8A03271736FA}" presName="bullet5a" presStyleLbl="node1" presStyleIdx="0" presStyleCnt="5"/>
      <dgm:spPr/>
    </dgm:pt>
    <dgm:pt modelId="{096166BB-C729-49A6-BB1E-D36BF04A2C8E}" type="pres">
      <dgm:prSet presAssocID="{E333F460-DB66-4F44-86EB-8A03271736FA}" presName="textBox5a" presStyleLbl="revTx" presStyleIdx="0" presStyleCnt="5">
        <dgm:presLayoutVars>
          <dgm:bulletEnabled val="1"/>
        </dgm:presLayoutVars>
      </dgm:prSet>
      <dgm:spPr/>
      <dgm:t>
        <a:bodyPr/>
        <a:lstStyle/>
        <a:p>
          <a:endParaRPr lang="en-US"/>
        </a:p>
      </dgm:t>
    </dgm:pt>
    <dgm:pt modelId="{06D8FF1D-FBAA-40C7-8465-59DC95ECF544}" type="pres">
      <dgm:prSet presAssocID="{80B3FCC2-2ABA-435E-B257-2CFD87B7A662}" presName="bullet5b" presStyleLbl="node1" presStyleIdx="1" presStyleCnt="5"/>
      <dgm:spPr/>
    </dgm:pt>
    <dgm:pt modelId="{604C8052-DD5D-4E6F-B790-98FBE714F104}" type="pres">
      <dgm:prSet presAssocID="{80B3FCC2-2ABA-435E-B257-2CFD87B7A662}" presName="textBox5b" presStyleLbl="revTx" presStyleIdx="1" presStyleCnt="5">
        <dgm:presLayoutVars>
          <dgm:bulletEnabled val="1"/>
        </dgm:presLayoutVars>
      </dgm:prSet>
      <dgm:spPr/>
      <dgm:t>
        <a:bodyPr/>
        <a:lstStyle/>
        <a:p>
          <a:endParaRPr lang="en-US"/>
        </a:p>
      </dgm:t>
    </dgm:pt>
    <dgm:pt modelId="{800069E8-2AE5-4B08-B3D2-796D13130A91}" type="pres">
      <dgm:prSet presAssocID="{EA0AD328-4637-40EE-8103-105B22353085}" presName="bullet5c" presStyleLbl="node1" presStyleIdx="2" presStyleCnt="5"/>
      <dgm:spPr/>
    </dgm:pt>
    <dgm:pt modelId="{3937F8F4-DE06-499C-8AEB-A272577D9C2D}" type="pres">
      <dgm:prSet presAssocID="{EA0AD328-4637-40EE-8103-105B22353085}" presName="textBox5c" presStyleLbl="revTx" presStyleIdx="2" presStyleCnt="5">
        <dgm:presLayoutVars>
          <dgm:bulletEnabled val="1"/>
        </dgm:presLayoutVars>
      </dgm:prSet>
      <dgm:spPr/>
      <dgm:t>
        <a:bodyPr/>
        <a:lstStyle/>
        <a:p>
          <a:endParaRPr lang="en-US"/>
        </a:p>
      </dgm:t>
    </dgm:pt>
    <dgm:pt modelId="{6319A796-E435-488E-8875-2B210E7DAE94}" type="pres">
      <dgm:prSet presAssocID="{4433DB88-8A0C-457B-9AAF-ABD3E1B92EF6}" presName="bullet5d" presStyleLbl="node1" presStyleIdx="3" presStyleCnt="5"/>
      <dgm:spPr/>
    </dgm:pt>
    <dgm:pt modelId="{C03C8A21-E238-4CAD-B9E1-2B3E2A9F2D9B}" type="pres">
      <dgm:prSet presAssocID="{4433DB88-8A0C-457B-9AAF-ABD3E1B92EF6}" presName="textBox5d" presStyleLbl="revTx" presStyleIdx="3" presStyleCnt="5">
        <dgm:presLayoutVars>
          <dgm:bulletEnabled val="1"/>
        </dgm:presLayoutVars>
      </dgm:prSet>
      <dgm:spPr/>
      <dgm:t>
        <a:bodyPr/>
        <a:lstStyle/>
        <a:p>
          <a:endParaRPr lang="en-US"/>
        </a:p>
      </dgm:t>
    </dgm:pt>
    <dgm:pt modelId="{FF3EDD3D-9891-4BA3-A81D-AB756BA07174}" type="pres">
      <dgm:prSet presAssocID="{F7D834EE-33EA-4D51-93EF-C42B3695630A}" presName="bullet5e" presStyleLbl="node1" presStyleIdx="4" presStyleCnt="5"/>
      <dgm:spPr/>
    </dgm:pt>
    <dgm:pt modelId="{20635F10-1114-4910-A506-58013B21FC19}" type="pres">
      <dgm:prSet presAssocID="{F7D834EE-33EA-4D51-93EF-C42B3695630A}" presName="textBox5e" presStyleLbl="revTx" presStyleIdx="4" presStyleCnt="5">
        <dgm:presLayoutVars>
          <dgm:bulletEnabled val="1"/>
        </dgm:presLayoutVars>
      </dgm:prSet>
      <dgm:spPr/>
      <dgm:t>
        <a:bodyPr/>
        <a:lstStyle/>
        <a:p>
          <a:endParaRPr lang="en-US"/>
        </a:p>
      </dgm:t>
    </dgm:pt>
  </dgm:ptLst>
  <dgm:cxnLst>
    <dgm:cxn modelId="{AC18C100-AD4E-4F87-B83E-1E1052E2C7B0}" srcId="{2EB17D13-BE89-4DE5-9378-054E01C62BF1}" destId="{4433DB88-8A0C-457B-9AAF-ABD3E1B92EF6}" srcOrd="3" destOrd="0" parTransId="{CE2C06F8-AEEA-4228-8B70-30F021892ED0}" sibTransId="{F7D8A728-CB5B-4B78-991C-9FBC9AB8D317}"/>
    <dgm:cxn modelId="{6B3C6BEB-8D65-49D3-A254-A125A72B6468}" srcId="{2EB17D13-BE89-4DE5-9378-054E01C62BF1}" destId="{80B3FCC2-2ABA-435E-B257-2CFD87B7A662}" srcOrd="1" destOrd="0" parTransId="{51E177CF-2CDC-4517-9CA5-9211C53A6692}" sibTransId="{E82400EC-FD6E-48A9-9F5F-F32815D09C6C}"/>
    <dgm:cxn modelId="{B8255810-759F-4117-B9C9-9EB80C7ECACE}" type="presOf" srcId="{EA0AD328-4637-40EE-8103-105B22353085}" destId="{3937F8F4-DE06-499C-8AEB-A272577D9C2D}" srcOrd="0" destOrd="0" presId="urn:microsoft.com/office/officeart/2005/8/layout/arrow2"/>
    <dgm:cxn modelId="{3198965D-BA00-4E09-A060-725B6E9B70F4}" srcId="{2EB17D13-BE89-4DE5-9378-054E01C62BF1}" destId="{F7D834EE-33EA-4D51-93EF-C42B3695630A}" srcOrd="4" destOrd="0" parTransId="{E5CD865C-7D68-4BD9-8706-F763647733F8}" sibTransId="{4F870A8C-EC5B-4252-AD22-537C5B7DBA37}"/>
    <dgm:cxn modelId="{66780477-5614-4B84-8B43-9F443258A8E6}" type="presOf" srcId="{4433DB88-8A0C-457B-9AAF-ABD3E1B92EF6}" destId="{C03C8A21-E238-4CAD-B9E1-2B3E2A9F2D9B}" srcOrd="0" destOrd="0" presId="urn:microsoft.com/office/officeart/2005/8/layout/arrow2"/>
    <dgm:cxn modelId="{0C1B5787-24A2-4B72-BBAC-59FB0461FE56}" type="presOf" srcId="{80B3FCC2-2ABA-435E-B257-2CFD87B7A662}" destId="{604C8052-DD5D-4E6F-B790-98FBE714F104}" srcOrd="0" destOrd="0" presId="urn:microsoft.com/office/officeart/2005/8/layout/arrow2"/>
    <dgm:cxn modelId="{CF186506-9C59-4B88-BC70-4A1B655C3DB5}" type="presOf" srcId="{F7D834EE-33EA-4D51-93EF-C42B3695630A}" destId="{20635F10-1114-4910-A506-58013B21FC19}" srcOrd="0" destOrd="0" presId="urn:microsoft.com/office/officeart/2005/8/layout/arrow2"/>
    <dgm:cxn modelId="{4D520975-6F99-428E-9727-04D4DCF7DD0B}" type="presOf" srcId="{E333F460-DB66-4F44-86EB-8A03271736FA}" destId="{096166BB-C729-49A6-BB1E-D36BF04A2C8E}" srcOrd="0" destOrd="0" presId="urn:microsoft.com/office/officeart/2005/8/layout/arrow2"/>
    <dgm:cxn modelId="{6C3E354A-4879-4C3F-A978-B283C939F844}" type="presOf" srcId="{2EB17D13-BE89-4DE5-9378-054E01C62BF1}" destId="{E0CB0E86-AD78-4B44-836D-99E0674EE4DD}" srcOrd="0" destOrd="0" presId="urn:microsoft.com/office/officeart/2005/8/layout/arrow2"/>
    <dgm:cxn modelId="{459AB4B7-1E3C-46EC-832E-5430C664E2D2}" srcId="{2EB17D13-BE89-4DE5-9378-054E01C62BF1}" destId="{E333F460-DB66-4F44-86EB-8A03271736FA}" srcOrd="0" destOrd="0" parTransId="{5EEAAE89-76F6-4464-B101-61A480D3F368}" sibTransId="{E92AC3D0-753D-4B9C-836E-864F0408922D}"/>
    <dgm:cxn modelId="{3A6A87A7-5CC7-4420-A327-7F5A0FEA8A3D}" srcId="{2EB17D13-BE89-4DE5-9378-054E01C62BF1}" destId="{EA0AD328-4637-40EE-8103-105B22353085}" srcOrd="2" destOrd="0" parTransId="{11ED7BD8-E0F7-4CDA-90F2-569B23F384ED}" sibTransId="{B23FA9B5-B79E-4D8E-A3A5-4A73865F934E}"/>
    <dgm:cxn modelId="{47F4EA9B-3596-46B9-BFFD-8827B1CD498F}" type="presParOf" srcId="{E0CB0E86-AD78-4B44-836D-99E0674EE4DD}" destId="{B66B2C9E-6199-4D39-834C-7EA1134DF1A0}" srcOrd="0" destOrd="0" presId="urn:microsoft.com/office/officeart/2005/8/layout/arrow2"/>
    <dgm:cxn modelId="{3208D40D-0D4A-453C-BC87-92FCBE3E2CF6}" type="presParOf" srcId="{E0CB0E86-AD78-4B44-836D-99E0674EE4DD}" destId="{8DE1831D-3CE3-4D77-92F5-3E8FD3C119F5}" srcOrd="1" destOrd="0" presId="urn:microsoft.com/office/officeart/2005/8/layout/arrow2"/>
    <dgm:cxn modelId="{392A148F-51FE-4B9B-A841-735DE4DC97B8}" type="presParOf" srcId="{8DE1831D-3CE3-4D77-92F5-3E8FD3C119F5}" destId="{74AB8B4E-99F5-45F8-8464-C81FA58BCDDE}" srcOrd="0" destOrd="0" presId="urn:microsoft.com/office/officeart/2005/8/layout/arrow2"/>
    <dgm:cxn modelId="{B6904C9B-C860-44F5-A9CD-E4088A562FDB}" type="presParOf" srcId="{8DE1831D-3CE3-4D77-92F5-3E8FD3C119F5}" destId="{096166BB-C729-49A6-BB1E-D36BF04A2C8E}" srcOrd="1" destOrd="0" presId="urn:microsoft.com/office/officeart/2005/8/layout/arrow2"/>
    <dgm:cxn modelId="{8842FE96-E344-4BFB-B849-65C93DE795B3}" type="presParOf" srcId="{8DE1831D-3CE3-4D77-92F5-3E8FD3C119F5}" destId="{06D8FF1D-FBAA-40C7-8465-59DC95ECF544}" srcOrd="2" destOrd="0" presId="urn:microsoft.com/office/officeart/2005/8/layout/arrow2"/>
    <dgm:cxn modelId="{BB74674F-344B-45D1-B4C1-4F9E04585779}" type="presParOf" srcId="{8DE1831D-3CE3-4D77-92F5-3E8FD3C119F5}" destId="{604C8052-DD5D-4E6F-B790-98FBE714F104}" srcOrd="3" destOrd="0" presId="urn:microsoft.com/office/officeart/2005/8/layout/arrow2"/>
    <dgm:cxn modelId="{C3333EA7-AA43-448A-B157-072545588B4E}" type="presParOf" srcId="{8DE1831D-3CE3-4D77-92F5-3E8FD3C119F5}" destId="{800069E8-2AE5-4B08-B3D2-796D13130A91}" srcOrd="4" destOrd="0" presId="urn:microsoft.com/office/officeart/2005/8/layout/arrow2"/>
    <dgm:cxn modelId="{E171AC2D-F946-4530-95B5-C693CF6A42BD}" type="presParOf" srcId="{8DE1831D-3CE3-4D77-92F5-3E8FD3C119F5}" destId="{3937F8F4-DE06-499C-8AEB-A272577D9C2D}" srcOrd="5" destOrd="0" presId="urn:microsoft.com/office/officeart/2005/8/layout/arrow2"/>
    <dgm:cxn modelId="{E3B783C9-4303-40B8-BE87-68C9FB4DB4D4}" type="presParOf" srcId="{8DE1831D-3CE3-4D77-92F5-3E8FD3C119F5}" destId="{6319A796-E435-488E-8875-2B210E7DAE94}" srcOrd="6" destOrd="0" presId="urn:microsoft.com/office/officeart/2005/8/layout/arrow2"/>
    <dgm:cxn modelId="{456F907E-3D38-405B-9C5C-09870BC5FD67}" type="presParOf" srcId="{8DE1831D-3CE3-4D77-92F5-3E8FD3C119F5}" destId="{C03C8A21-E238-4CAD-B9E1-2B3E2A9F2D9B}" srcOrd="7" destOrd="0" presId="urn:microsoft.com/office/officeart/2005/8/layout/arrow2"/>
    <dgm:cxn modelId="{3520DA5F-2887-446E-84F5-7B21972110F5}" type="presParOf" srcId="{8DE1831D-3CE3-4D77-92F5-3E8FD3C119F5}" destId="{FF3EDD3D-9891-4BA3-A81D-AB756BA07174}" srcOrd="8" destOrd="0" presId="urn:microsoft.com/office/officeart/2005/8/layout/arrow2"/>
    <dgm:cxn modelId="{3335BFB0-28B2-41C5-B610-1CB1ED4973DC}" type="presParOf" srcId="{8DE1831D-3CE3-4D77-92F5-3E8FD3C119F5}" destId="{20635F10-1114-4910-A506-58013B21FC1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C513E-CDE2-0D45-93F5-95D919E78AF9}" type="doc">
      <dgm:prSet loTypeId="urn:microsoft.com/office/officeart/2005/8/layout/StepDownProcess" loCatId="" qsTypeId="urn:microsoft.com/office/officeart/2005/8/quickstyle/simple5" qsCatId="simple" csTypeId="urn:microsoft.com/office/officeart/2005/8/colors/accent1_2" csCatId="accent1" phldr="1"/>
      <dgm:spPr/>
      <dgm:t>
        <a:bodyPr/>
        <a:lstStyle/>
        <a:p>
          <a:endParaRPr lang="en-US"/>
        </a:p>
      </dgm:t>
    </dgm:pt>
    <dgm:pt modelId="{82AB5D31-2B11-DC45-A7E2-F7CFEEFE70AD}">
      <dgm:prSet phldrT="[Text]"/>
      <dgm:spPr/>
      <dgm:t>
        <a:bodyPr/>
        <a:lstStyle/>
        <a:p>
          <a:r>
            <a:rPr lang="en-US" dirty="0" smtClean="0"/>
            <a:t>Knowlton Descendants</a:t>
          </a:r>
          <a:endParaRPr lang="en-US" dirty="0"/>
        </a:p>
      </dgm:t>
    </dgm:pt>
    <dgm:pt modelId="{2BB51F77-7D5F-5F41-88D0-57E572365133}" type="parTrans" cxnId="{4EFF8E05-9715-8947-BD37-D71968062CCD}">
      <dgm:prSet/>
      <dgm:spPr/>
      <dgm:t>
        <a:bodyPr/>
        <a:lstStyle/>
        <a:p>
          <a:endParaRPr lang="en-US"/>
        </a:p>
      </dgm:t>
    </dgm:pt>
    <dgm:pt modelId="{3C16D1D5-E114-C048-9B72-9DFD419605C5}" type="sibTrans" cxnId="{4EFF8E05-9715-8947-BD37-D71968062CCD}">
      <dgm:prSet/>
      <dgm:spPr/>
      <dgm:t>
        <a:bodyPr/>
        <a:lstStyle/>
        <a:p>
          <a:endParaRPr lang="en-US"/>
        </a:p>
      </dgm:t>
    </dgm:pt>
    <dgm:pt modelId="{1F401644-689D-D34D-9A57-758AC5A49EA4}">
      <dgm:prSet phldrT="[Text]"/>
      <dgm:spPr/>
      <dgm:t>
        <a:bodyPr/>
        <a:lstStyle/>
        <a:p>
          <a:r>
            <a:rPr lang="en-US" dirty="0" smtClean="0"/>
            <a:t>Three generations of births in family tree</a:t>
          </a:r>
          <a:endParaRPr lang="en-US" dirty="0"/>
        </a:p>
      </dgm:t>
    </dgm:pt>
    <dgm:pt modelId="{0E06CF0B-34EE-134C-8B73-96FAEED83C30}" type="parTrans" cxnId="{4513DE6D-2942-ED41-8666-20BF2AC78C15}">
      <dgm:prSet/>
      <dgm:spPr/>
      <dgm:t>
        <a:bodyPr/>
        <a:lstStyle/>
        <a:p>
          <a:endParaRPr lang="en-US"/>
        </a:p>
      </dgm:t>
    </dgm:pt>
    <dgm:pt modelId="{357386AE-EE74-564E-BDB7-FDCB7D1364EA}" type="sibTrans" cxnId="{4513DE6D-2942-ED41-8666-20BF2AC78C15}">
      <dgm:prSet/>
      <dgm:spPr/>
      <dgm:t>
        <a:bodyPr/>
        <a:lstStyle/>
        <a:p>
          <a:endParaRPr lang="en-US"/>
        </a:p>
      </dgm:t>
    </dgm:pt>
    <dgm:pt modelId="{9A96D249-E916-654F-8A94-39F961982948}">
      <dgm:prSet phldrT="[Text]"/>
      <dgm:spPr/>
      <dgm:t>
        <a:bodyPr/>
        <a:lstStyle/>
        <a:p>
          <a:r>
            <a:rPr lang="en-US" dirty="0" smtClean="0"/>
            <a:t>College Enrollment</a:t>
          </a:r>
          <a:endParaRPr lang="en-US" dirty="0"/>
        </a:p>
      </dgm:t>
    </dgm:pt>
    <dgm:pt modelId="{CBCBB982-CB78-0942-AE9A-CD8B13CA46BC}" type="parTrans" cxnId="{2A80BB82-8997-B04F-BD0E-4CAA090060C1}">
      <dgm:prSet/>
      <dgm:spPr/>
      <dgm:t>
        <a:bodyPr/>
        <a:lstStyle/>
        <a:p>
          <a:endParaRPr lang="en-US"/>
        </a:p>
      </dgm:t>
    </dgm:pt>
    <dgm:pt modelId="{08B94196-E6A7-0D48-A260-73C7150EEE17}" type="sibTrans" cxnId="{2A80BB82-8997-B04F-BD0E-4CAA090060C1}">
      <dgm:prSet/>
      <dgm:spPr/>
      <dgm:t>
        <a:bodyPr/>
        <a:lstStyle/>
        <a:p>
          <a:endParaRPr lang="en-US"/>
        </a:p>
      </dgm:t>
    </dgm:pt>
    <dgm:pt modelId="{00946C34-A7EF-9646-98F5-1E5AFD2D7648}">
      <dgm:prSet phldrT="[Text]"/>
      <dgm:spPr/>
      <dgm:t>
        <a:bodyPr/>
        <a:lstStyle/>
        <a:p>
          <a:r>
            <a:rPr lang="en-US" dirty="0" smtClean="0"/>
            <a:t>Deciding to attend UConn / </a:t>
          </a:r>
          <a:br>
            <a:rPr lang="en-US" dirty="0" smtClean="0"/>
          </a:br>
          <a:r>
            <a:rPr lang="en-US" dirty="0" smtClean="0"/>
            <a:t>non-UConn / Vocational schools</a:t>
          </a:r>
          <a:endParaRPr lang="en-US" dirty="0"/>
        </a:p>
      </dgm:t>
    </dgm:pt>
    <dgm:pt modelId="{98F6FD8A-4175-E847-AF01-767D0E165F80}" type="parTrans" cxnId="{1934929F-F58E-9342-8E21-DC5DC04EE413}">
      <dgm:prSet/>
      <dgm:spPr/>
      <dgm:t>
        <a:bodyPr/>
        <a:lstStyle/>
        <a:p>
          <a:endParaRPr lang="en-US"/>
        </a:p>
      </dgm:t>
    </dgm:pt>
    <dgm:pt modelId="{F78DF08D-3CEC-234E-9BCD-295B53BF24BA}" type="sibTrans" cxnId="{1934929F-F58E-9342-8E21-DC5DC04EE413}">
      <dgm:prSet/>
      <dgm:spPr/>
      <dgm:t>
        <a:bodyPr/>
        <a:lstStyle/>
        <a:p>
          <a:endParaRPr lang="en-US"/>
        </a:p>
      </dgm:t>
    </dgm:pt>
    <dgm:pt modelId="{F5013C6A-ADD0-1543-BEA7-9B7B1C95D44B}">
      <dgm:prSet phldrT="[Text]"/>
      <dgm:spPr/>
      <dgm:t>
        <a:bodyPr/>
        <a:lstStyle/>
        <a:p>
          <a:r>
            <a:rPr lang="en-US" dirty="0" smtClean="0"/>
            <a:t>Trust Expenditures</a:t>
          </a:r>
          <a:endParaRPr lang="en-US" dirty="0"/>
        </a:p>
      </dgm:t>
    </dgm:pt>
    <dgm:pt modelId="{85FD4483-4D79-8240-B826-0F395235A5CB}" type="parTrans" cxnId="{1B7FE97B-5D21-9546-ABA6-2117CF333188}">
      <dgm:prSet/>
      <dgm:spPr/>
      <dgm:t>
        <a:bodyPr/>
        <a:lstStyle/>
        <a:p>
          <a:endParaRPr lang="en-US"/>
        </a:p>
      </dgm:t>
    </dgm:pt>
    <dgm:pt modelId="{31269E3D-C262-DA42-ACDD-37DF9A77D30C}" type="sibTrans" cxnId="{1B7FE97B-5D21-9546-ABA6-2117CF333188}">
      <dgm:prSet/>
      <dgm:spPr/>
      <dgm:t>
        <a:bodyPr/>
        <a:lstStyle/>
        <a:p>
          <a:endParaRPr lang="en-US"/>
        </a:p>
      </dgm:t>
    </dgm:pt>
    <dgm:pt modelId="{C3CF4963-84FD-CE48-9E36-444F8F640A9A}">
      <dgm:prSet phldrT="[Text]" custT="1"/>
      <dgm:spPr/>
      <dgm:t>
        <a:bodyPr/>
        <a:lstStyle/>
        <a:p>
          <a:r>
            <a:rPr lang="en-US" sz="1400" dirty="0" smtClean="0"/>
            <a:t>Inflating costs of attending UConn </a:t>
          </a:r>
          <a:endParaRPr lang="en-US" sz="1400" dirty="0"/>
        </a:p>
      </dgm:t>
    </dgm:pt>
    <dgm:pt modelId="{4BE4D562-2B97-DB41-8B5B-AC6B4CF7A124}" type="parTrans" cxnId="{B75FB4AB-42B7-7F48-BFE3-96A9171ED973}">
      <dgm:prSet/>
      <dgm:spPr/>
      <dgm:t>
        <a:bodyPr/>
        <a:lstStyle/>
        <a:p>
          <a:endParaRPr lang="en-US"/>
        </a:p>
      </dgm:t>
    </dgm:pt>
    <dgm:pt modelId="{BE09235D-048C-444A-BB04-9D03A2A1812E}" type="sibTrans" cxnId="{B75FB4AB-42B7-7F48-BFE3-96A9171ED973}">
      <dgm:prSet/>
      <dgm:spPr/>
      <dgm:t>
        <a:bodyPr/>
        <a:lstStyle/>
        <a:p>
          <a:endParaRPr lang="en-US"/>
        </a:p>
      </dgm:t>
    </dgm:pt>
    <dgm:pt modelId="{FBD7C4D1-60CD-5F40-92C3-CE7B9EA23081}">
      <dgm:prSet phldrT="[Text]"/>
      <dgm:spPr/>
      <dgm:t>
        <a:bodyPr/>
        <a:lstStyle/>
        <a:p>
          <a:r>
            <a:rPr lang="en-US" dirty="0" smtClean="0"/>
            <a:t>Extending to the final disbursement years</a:t>
          </a:r>
          <a:endParaRPr lang="en-US" dirty="0"/>
        </a:p>
      </dgm:t>
    </dgm:pt>
    <dgm:pt modelId="{396052EC-D8B2-034D-B5AD-C7703B77CA86}" type="parTrans" cxnId="{F559489B-D9BB-D945-9F58-B5AA58A1F9BC}">
      <dgm:prSet/>
      <dgm:spPr/>
      <dgm:t>
        <a:bodyPr/>
        <a:lstStyle/>
        <a:p>
          <a:endParaRPr lang="en-US"/>
        </a:p>
      </dgm:t>
    </dgm:pt>
    <dgm:pt modelId="{81F27F01-5B58-F749-96E1-F7A69BAB1705}" type="sibTrans" cxnId="{F559489B-D9BB-D945-9F58-B5AA58A1F9BC}">
      <dgm:prSet/>
      <dgm:spPr/>
      <dgm:t>
        <a:bodyPr/>
        <a:lstStyle/>
        <a:p>
          <a:endParaRPr lang="en-US"/>
        </a:p>
      </dgm:t>
    </dgm:pt>
    <dgm:pt modelId="{45369C38-B766-9545-B693-D8D808671E33}" type="pres">
      <dgm:prSet presAssocID="{58EC513E-CDE2-0D45-93F5-95D919E78AF9}" presName="rootnode" presStyleCnt="0">
        <dgm:presLayoutVars>
          <dgm:chMax/>
          <dgm:chPref/>
          <dgm:dir/>
          <dgm:animLvl val="lvl"/>
        </dgm:presLayoutVars>
      </dgm:prSet>
      <dgm:spPr/>
      <dgm:t>
        <a:bodyPr/>
        <a:lstStyle/>
        <a:p>
          <a:endParaRPr lang="en-US"/>
        </a:p>
      </dgm:t>
    </dgm:pt>
    <dgm:pt modelId="{488C1D1A-BBFC-8C47-A4FF-6D16F9C3DC28}" type="pres">
      <dgm:prSet presAssocID="{82AB5D31-2B11-DC45-A7E2-F7CFEEFE70AD}" presName="composite" presStyleCnt="0"/>
      <dgm:spPr/>
    </dgm:pt>
    <dgm:pt modelId="{13410DC7-1828-DE49-9985-212BD30C5AFF}" type="pres">
      <dgm:prSet presAssocID="{82AB5D31-2B11-DC45-A7E2-F7CFEEFE70AD}" presName="bentUpArrow1" presStyleLbl="alignImgPlace1" presStyleIdx="0" presStyleCnt="2" custScaleX="151189" custScaleY="104123" custLinFactNeighborX="42551" custLinFactNeighborY="0"/>
      <dgm:spPr/>
    </dgm:pt>
    <dgm:pt modelId="{120B5F1F-347C-8F43-9652-2D37B1D888D6}" type="pres">
      <dgm:prSet presAssocID="{82AB5D31-2B11-DC45-A7E2-F7CFEEFE70AD}" presName="ParentText" presStyleLbl="node1" presStyleIdx="0" presStyleCnt="3">
        <dgm:presLayoutVars>
          <dgm:chMax val="1"/>
          <dgm:chPref val="1"/>
          <dgm:bulletEnabled val="1"/>
        </dgm:presLayoutVars>
      </dgm:prSet>
      <dgm:spPr/>
      <dgm:t>
        <a:bodyPr/>
        <a:lstStyle/>
        <a:p>
          <a:endParaRPr lang="en-US"/>
        </a:p>
      </dgm:t>
    </dgm:pt>
    <dgm:pt modelId="{91F0EBE9-1E0F-884C-A367-0A7E9C6E6010}" type="pres">
      <dgm:prSet presAssocID="{82AB5D31-2B11-DC45-A7E2-F7CFEEFE70AD}" presName="ChildText" presStyleLbl="revTx" presStyleIdx="0" presStyleCnt="3" custScaleX="359213" custLinFactX="38486" custLinFactNeighborX="100000" custLinFactNeighborY="312">
        <dgm:presLayoutVars>
          <dgm:chMax val="0"/>
          <dgm:chPref val="0"/>
          <dgm:bulletEnabled val="1"/>
        </dgm:presLayoutVars>
      </dgm:prSet>
      <dgm:spPr/>
      <dgm:t>
        <a:bodyPr/>
        <a:lstStyle/>
        <a:p>
          <a:endParaRPr lang="en-US"/>
        </a:p>
      </dgm:t>
    </dgm:pt>
    <dgm:pt modelId="{A3032E1A-559D-BC4F-93B5-56163FE6E3BF}" type="pres">
      <dgm:prSet presAssocID="{3C16D1D5-E114-C048-9B72-9DFD419605C5}" presName="sibTrans" presStyleCnt="0"/>
      <dgm:spPr/>
    </dgm:pt>
    <dgm:pt modelId="{9678FB7F-75D9-8B46-9C92-6EE1C29C01C6}" type="pres">
      <dgm:prSet presAssocID="{9A96D249-E916-654F-8A94-39F961982948}" presName="composite" presStyleCnt="0"/>
      <dgm:spPr/>
    </dgm:pt>
    <dgm:pt modelId="{72D36452-68FD-E94A-AD22-CB4B0A02CE47}" type="pres">
      <dgm:prSet presAssocID="{9A96D249-E916-654F-8A94-39F961982948}" presName="bentUpArrow1" presStyleLbl="alignImgPlace1" presStyleIdx="1" presStyleCnt="2" custScaleX="137319" custScaleY="122961" custLinFactNeighborX="31717" custLinFactNeighborY="16186"/>
      <dgm:spPr/>
    </dgm:pt>
    <dgm:pt modelId="{D6051948-4172-6841-8451-66CA94EEEC3A}" type="pres">
      <dgm:prSet presAssocID="{9A96D249-E916-654F-8A94-39F961982948}" presName="ParentText" presStyleLbl="node1" presStyleIdx="1" presStyleCnt="3">
        <dgm:presLayoutVars>
          <dgm:chMax val="1"/>
          <dgm:chPref val="1"/>
          <dgm:bulletEnabled val="1"/>
        </dgm:presLayoutVars>
      </dgm:prSet>
      <dgm:spPr/>
      <dgm:t>
        <a:bodyPr/>
        <a:lstStyle/>
        <a:p>
          <a:endParaRPr lang="en-US"/>
        </a:p>
      </dgm:t>
    </dgm:pt>
    <dgm:pt modelId="{2E597FC2-52EE-AC45-A246-4303CAF111A5}" type="pres">
      <dgm:prSet presAssocID="{9A96D249-E916-654F-8A94-39F961982948}" presName="ChildText" presStyleLbl="revTx" presStyleIdx="1" presStyleCnt="3" custScaleX="258482" custLinFactNeighborX="83109" custLinFactNeighborY="1987">
        <dgm:presLayoutVars>
          <dgm:chMax val="0"/>
          <dgm:chPref val="0"/>
          <dgm:bulletEnabled val="1"/>
        </dgm:presLayoutVars>
      </dgm:prSet>
      <dgm:spPr/>
      <dgm:t>
        <a:bodyPr/>
        <a:lstStyle/>
        <a:p>
          <a:endParaRPr lang="en-US"/>
        </a:p>
      </dgm:t>
    </dgm:pt>
    <dgm:pt modelId="{A7F9CD65-93BA-744D-AEC8-387B7AA02C88}" type="pres">
      <dgm:prSet presAssocID="{08B94196-E6A7-0D48-A260-73C7150EEE17}" presName="sibTrans" presStyleCnt="0"/>
      <dgm:spPr/>
    </dgm:pt>
    <dgm:pt modelId="{A5C9FF51-00CE-3748-ACB6-B3B4A5F17CC4}" type="pres">
      <dgm:prSet presAssocID="{F5013C6A-ADD0-1543-BEA7-9B7B1C95D44B}" presName="composite" presStyleCnt="0"/>
      <dgm:spPr/>
    </dgm:pt>
    <dgm:pt modelId="{98AD74A9-74E1-AB42-9ECA-DD2A586E5C62}" type="pres">
      <dgm:prSet presAssocID="{F5013C6A-ADD0-1543-BEA7-9B7B1C95D44B}" presName="ParentText" presStyleLbl="node1" presStyleIdx="2" presStyleCnt="3" custLinFactNeighborX="-15905">
        <dgm:presLayoutVars>
          <dgm:chMax val="1"/>
          <dgm:chPref val="1"/>
          <dgm:bulletEnabled val="1"/>
        </dgm:presLayoutVars>
      </dgm:prSet>
      <dgm:spPr/>
      <dgm:t>
        <a:bodyPr/>
        <a:lstStyle/>
        <a:p>
          <a:endParaRPr lang="en-US"/>
        </a:p>
      </dgm:t>
    </dgm:pt>
    <dgm:pt modelId="{44EBCFF8-7B2D-4D4C-A0FB-43E19AA79E3A}" type="pres">
      <dgm:prSet presAssocID="{F5013C6A-ADD0-1543-BEA7-9B7B1C95D44B}" presName="FinalChildText" presStyleLbl="revTx" presStyleIdx="2" presStyleCnt="3" custScaleX="143672" custScaleY="165533" custLinFactNeighborX="12756" custLinFactNeighborY="2187">
        <dgm:presLayoutVars>
          <dgm:chMax val="0"/>
          <dgm:chPref val="0"/>
          <dgm:bulletEnabled val="1"/>
        </dgm:presLayoutVars>
      </dgm:prSet>
      <dgm:spPr/>
      <dgm:t>
        <a:bodyPr/>
        <a:lstStyle/>
        <a:p>
          <a:endParaRPr lang="en-US"/>
        </a:p>
      </dgm:t>
    </dgm:pt>
  </dgm:ptLst>
  <dgm:cxnLst>
    <dgm:cxn modelId="{682C06EE-28CB-4BC4-9180-1660C39DAB59}" type="presOf" srcId="{58EC513E-CDE2-0D45-93F5-95D919E78AF9}" destId="{45369C38-B766-9545-B693-D8D808671E33}" srcOrd="0" destOrd="0" presId="urn:microsoft.com/office/officeart/2005/8/layout/StepDownProcess"/>
    <dgm:cxn modelId="{3A565DB3-F3DC-4157-AF35-E0A8CE82D6A3}" type="presOf" srcId="{9A96D249-E916-654F-8A94-39F961982948}" destId="{D6051948-4172-6841-8451-66CA94EEEC3A}" srcOrd="0" destOrd="0" presId="urn:microsoft.com/office/officeart/2005/8/layout/StepDownProcess"/>
    <dgm:cxn modelId="{1934929F-F58E-9342-8E21-DC5DC04EE413}" srcId="{9A96D249-E916-654F-8A94-39F961982948}" destId="{00946C34-A7EF-9646-98F5-1E5AFD2D7648}" srcOrd="0" destOrd="0" parTransId="{98F6FD8A-4175-E847-AF01-767D0E165F80}" sibTransId="{F78DF08D-3CEC-234E-9BCD-295B53BF24BA}"/>
    <dgm:cxn modelId="{3941F401-4932-4AFC-B3B7-BCA5F607151A}" type="presOf" srcId="{82AB5D31-2B11-DC45-A7E2-F7CFEEFE70AD}" destId="{120B5F1F-347C-8F43-9652-2D37B1D888D6}" srcOrd="0" destOrd="0" presId="urn:microsoft.com/office/officeart/2005/8/layout/StepDownProcess"/>
    <dgm:cxn modelId="{4513DE6D-2942-ED41-8666-20BF2AC78C15}" srcId="{82AB5D31-2B11-DC45-A7E2-F7CFEEFE70AD}" destId="{1F401644-689D-D34D-9A57-758AC5A49EA4}" srcOrd="0" destOrd="0" parTransId="{0E06CF0B-34EE-134C-8B73-96FAEED83C30}" sibTransId="{357386AE-EE74-564E-BDB7-FDCB7D1364EA}"/>
    <dgm:cxn modelId="{C42A0D8F-BEE3-4237-A572-DE9EC94D39CB}" type="presOf" srcId="{C3CF4963-84FD-CE48-9E36-444F8F640A9A}" destId="{44EBCFF8-7B2D-4D4C-A0FB-43E19AA79E3A}" srcOrd="0" destOrd="0" presId="urn:microsoft.com/office/officeart/2005/8/layout/StepDownProcess"/>
    <dgm:cxn modelId="{A6D5C419-66BB-4C27-918C-21432FACB996}" type="presOf" srcId="{FBD7C4D1-60CD-5F40-92C3-CE7B9EA23081}" destId="{91F0EBE9-1E0F-884C-A367-0A7E9C6E6010}" srcOrd="0" destOrd="1" presId="urn:microsoft.com/office/officeart/2005/8/layout/StepDownProcess"/>
    <dgm:cxn modelId="{B75FB4AB-42B7-7F48-BFE3-96A9171ED973}" srcId="{F5013C6A-ADD0-1543-BEA7-9B7B1C95D44B}" destId="{C3CF4963-84FD-CE48-9E36-444F8F640A9A}" srcOrd="0" destOrd="0" parTransId="{4BE4D562-2B97-DB41-8B5B-AC6B4CF7A124}" sibTransId="{BE09235D-048C-444A-BB04-9D03A2A1812E}"/>
    <dgm:cxn modelId="{2A80BB82-8997-B04F-BD0E-4CAA090060C1}" srcId="{58EC513E-CDE2-0D45-93F5-95D919E78AF9}" destId="{9A96D249-E916-654F-8A94-39F961982948}" srcOrd="1" destOrd="0" parTransId="{CBCBB982-CB78-0942-AE9A-CD8B13CA46BC}" sibTransId="{08B94196-E6A7-0D48-A260-73C7150EEE17}"/>
    <dgm:cxn modelId="{41350EE8-2D5A-424A-8511-DA2E2E8DDFF1}" type="presOf" srcId="{00946C34-A7EF-9646-98F5-1E5AFD2D7648}" destId="{2E597FC2-52EE-AC45-A246-4303CAF111A5}" srcOrd="0" destOrd="0" presId="urn:microsoft.com/office/officeart/2005/8/layout/StepDownProcess"/>
    <dgm:cxn modelId="{661B5126-D2EA-40DE-88CB-AAB985B09DE2}" type="presOf" srcId="{1F401644-689D-D34D-9A57-758AC5A49EA4}" destId="{91F0EBE9-1E0F-884C-A367-0A7E9C6E6010}" srcOrd="0" destOrd="0" presId="urn:microsoft.com/office/officeart/2005/8/layout/StepDownProcess"/>
    <dgm:cxn modelId="{4EFF8E05-9715-8947-BD37-D71968062CCD}" srcId="{58EC513E-CDE2-0D45-93F5-95D919E78AF9}" destId="{82AB5D31-2B11-DC45-A7E2-F7CFEEFE70AD}" srcOrd="0" destOrd="0" parTransId="{2BB51F77-7D5F-5F41-88D0-57E572365133}" sibTransId="{3C16D1D5-E114-C048-9B72-9DFD419605C5}"/>
    <dgm:cxn modelId="{03604647-D54D-46DC-9200-E97529BAEED6}" type="presOf" srcId="{F5013C6A-ADD0-1543-BEA7-9B7B1C95D44B}" destId="{98AD74A9-74E1-AB42-9ECA-DD2A586E5C62}" srcOrd="0" destOrd="0" presId="urn:microsoft.com/office/officeart/2005/8/layout/StepDownProcess"/>
    <dgm:cxn modelId="{1B7FE97B-5D21-9546-ABA6-2117CF333188}" srcId="{58EC513E-CDE2-0D45-93F5-95D919E78AF9}" destId="{F5013C6A-ADD0-1543-BEA7-9B7B1C95D44B}" srcOrd="2" destOrd="0" parTransId="{85FD4483-4D79-8240-B826-0F395235A5CB}" sibTransId="{31269E3D-C262-DA42-ACDD-37DF9A77D30C}"/>
    <dgm:cxn modelId="{F559489B-D9BB-D945-9F58-B5AA58A1F9BC}" srcId="{82AB5D31-2B11-DC45-A7E2-F7CFEEFE70AD}" destId="{FBD7C4D1-60CD-5F40-92C3-CE7B9EA23081}" srcOrd="1" destOrd="0" parTransId="{396052EC-D8B2-034D-B5AD-C7703B77CA86}" sibTransId="{81F27F01-5B58-F749-96E1-F7A69BAB1705}"/>
    <dgm:cxn modelId="{E82CBC52-97F8-4669-8F83-C6FCE6F83205}" type="presParOf" srcId="{45369C38-B766-9545-B693-D8D808671E33}" destId="{488C1D1A-BBFC-8C47-A4FF-6D16F9C3DC28}" srcOrd="0" destOrd="0" presId="urn:microsoft.com/office/officeart/2005/8/layout/StepDownProcess"/>
    <dgm:cxn modelId="{D2A220AF-5DBF-4B6B-A8BF-3CB70DB339D9}" type="presParOf" srcId="{488C1D1A-BBFC-8C47-A4FF-6D16F9C3DC28}" destId="{13410DC7-1828-DE49-9985-212BD30C5AFF}" srcOrd="0" destOrd="0" presId="urn:microsoft.com/office/officeart/2005/8/layout/StepDownProcess"/>
    <dgm:cxn modelId="{B97E5BB5-DD51-4198-9F10-2DD83BFB0EA0}" type="presParOf" srcId="{488C1D1A-BBFC-8C47-A4FF-6D16F9C3DC28}" destId="{120B5F1F-347C-8F43-9652-2D37B1D888D6}" srcOrd="1" destOrd="0" presId="urn:microsoft.com/office/officeart/2005/8/layout/StepDownProcess"/>
    <dgm:cxn modelId="{FAF5D736-2831-4A75-B543-911CFA2A1F67}" type="presParOf" srcId="{488C1D1A-BBFC-8C47-A4FF-6D16F9C3DC28}" destId="{91F0EBE9-1E0F-884C-A367-0A7E9C6E6010}" srcOrd="2" destOrd="0" presId="urn:microsoft.com/office/officeart/2005/8/layout/StepDownProcess"/>
    <dgm:cxn modelId="{E1CFCBDA-93B9-4AAB-9B81-EF7AA9188055}" type="presParOf" srcId="{45369C38-B766-9545-B693-D8D808671E33}" destId="{A3032E1A-559D-BC4F-93B5-56163FE6E3BF}" srcOrd="1" destOrd="0" presId="urn:microsoft.com/office/officeart/2005/8/layout/StepDownProcess"/>
    <dgm:cxn modelId="{F739943A-E4E3-4012-9AE8-DDEDA0D485F5}" type="presParOf" srcId="{45369C38-B766-9545-B693-D8D808671E33}" destId="{9678FB7F-75D9-8B46-9C92-6EE1C29C01C6}" srcOrd="2" destOrd="0" presId="urn:microsoft.com/office/officeart/2005/8/layout/StepDownProcess"/>
    <dgm:cxn modelId="{84AC06EB-BDAA-4732-AEBD-B1417A155299}" type="presParOf" srcId="{9678FB7F-75D9-8B46-9C92-6EE1C29C01C6}" destId="{72D36452-68FD-E94A-AD22-CB4B0A02CE47}" srcOrd="0" destOrd="0" presId="urn:microsoft.com/office/officeart/2005/8/layout/StepDownProcess"/>
    <dgm:cxn modelId="{27C1D485-8C46-48CF-8E5B-685F4F24BAF1}" type="presParOf" srcId="{9678FB7F-75D9-8B46-9C92-6EE1C29C01C6}" destId="{D6051948-4172-6841-8451-66CA94EEEC3A}" srcOrd="1" destOrd="0" presId="urn:microsoft.com/office/officeart/2005/8/layout/StepDownProcess"/>
    <dgm:cxn modelId="{C7E9D0DF-F67B-45F6-9E69-4D6A0FA9DECA}" type="presParOf" srcId="{9678FB7F-75D9-8B46-9C92-6EE1C29C01C6}" destId="{2E597FC2-52EE-AC45-A246-4303CAF111A5}" srcOrd="2" destOrd="0" presId="urn:microsoft.com/office/officeart/2005/8/layout/StepDownProcess"/>
    <dgm:cxn modelId="{D8573D58-FA4D-4799-A05B-E3864EC9173A}" type="presParOf" srcId="{45369C38-B766-9545-B693-D8D808671E33}" destId="{A7F9CD65-93BA-744D-AEC8-387B7AA02C88}" srcOrd="3" destOrd="0" presId="urn:microsoft.com/office/officeart/2005/8/layout/StepDownProcess"/>
    <dgm:cxn modelId="{2D140513-D2B3-45D6-938F-BF3172ABB226}" type="presParOf" srcId="{45369C38-B766-9545-B693-D8D808671E33}" destId="{A5C9FF51-00CE-3748-ACB6-B3B4A5F17CC4}" srcOrd="4" destOrd="0" presId="urn:microsoft.com/office/officeart/2005/8/layout/StepDownProcess"/>
    <dgm:cxn modelId="{D2E0375C-93CF-499B-838D-5B719256ADF2}" type="presParOf" srcId="{A5C9FF51-00CE-3748-ACB6-B3B4A5F17CC4}" destId="{98AD74A9-74E1-AB42-9ECA-DD2A586E5C62}" srcOrd="0" destOrd="0" presId="urn:microsoft.com/office/officeart/2005/8/layout/StepDownProcess"/>
    <dgm:cxn modelId="{9C9C76BD-263A-4AFC-928D-365C11AF64CA}" type="presParOf" srcId="{A5C9FF51-00CE-3748-ACB6-B3B4A5F17CC4}" destId="{44EBCFF8-7B2D-4D4C-A0FB-43E19AA79E3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C46BE6-EA98-DD4A-B398-17F7E407BEE6}" type="doc">
      <dgm:prSet loTypeId="urn:microsoft.com/office/officeart/2005/8/layout/pyramid1" loCatId="" qsTypeId="urn:microsoft.com/office/officeart/2005/8/quickstyle/simple5" qsCatId="simple" csTypeId="urn:microsoft.com/office/officeart/2005/8/colors/accent1_2" csCatId="accent1" phldr="1"/>
      <dgm:spPr/>
      <dgm:t>
        <a:bodyPr/>
        <a:lstStyle/>
        <a:p>
          <a:endParaRPr lang="en-US"/>
        </a:p>
      </dgm:t>
    </dgm:pt>
    <dgm:pt modelId="{921DBF30-094E-3942-A5D1-AC65C47E29CB}">
      <dgm:prSet phldrT="[Text]" custT="1"/>
      <dgm:spPr/>
      <dgm:t>
        <a:bodyPr/>
        <a:lstStyle/>
        <a:p>
          <a:r>
            <a:rPr lang="en-US" sz="3000" dirty="0" smtClean="0">
              <a:solidFill>
                <a:schemeClr val="bg1"/>
              </a:solidFill>
            </a:rPr>
            <a:t>Second</a:t>
          </a:r>
          <a:br>
            <a:rPr lang="en-US" sz="3000" dirty="0" smtClean="0">
              <a:solidFill>
                <a:schemeClr val="bg1"/>
              </a:solidFill>
            </a:rPr>
          </a:br>
          <a:r>
            <a:rPr lang="en-US" sz="3000" dirty="0" smtClean="0">
              <a:solidFill>
                <a:schemeClr val="bg1"/>
              </a:solidFill>
            </a:rPr>
            <a:t>lx~44</a:t>
          </a:r>
          <a:endParaRPr lang="en-US" sz="3000" dirty="0">
            <a:solidFill>
              <a:schemeClr val="bg1"/>
            </a:solidFill>
          </a:endParaRPr>
        </a:p>
      </dgm:t>
    </dgm:pt>
    <dgm:pt modelId="{81632069-F1DD-4347-A62A-2F03B6525FB5}" type="parTrans" cxnId="{23B4D267-D2BF-8C40-92D0-DD225B4870EB}">
      <dgm:prSet/>
      <dgm:spPr/>
      <dgm:t>
        <a:bodyPr/>
        <a:lstStyle/>
        <a:p>
          <a:endParaRPr lang="en-US"/>
        </a:p>
      </dgm:t>
    </dgm:pt>
    <dgm:pt modelId="{C747ADE5-2291-CA41-A6ED-4240D43B1633}" type="sibTrans" cxnId="{23B4D267-D2BF-8C40-92D0-DD225B4870EB}">
      <dgm:prSet/>
      <dgm:spPr/>
      <dgm:t>
        <a:bodyPr/>
        <a:lstStyle/>
        <a:p>
          <a:endParaRPr lang="en-US"/>
        </a:p>
      </dgm:t>
    </dgm:pt>
    <dgm:pt modelId="{4922234D-A652-DF47-9C22-F183AC6E1454}">
      <dgm:prSet phldrT="[Text]" custT="1"/>
      <dgm:spPr/>
      <dgm:t>
        <a:bodyPr/>
        <a:lstStyle/>
        <a:p>
          <a:r>
            <a:rPr lang="en-US" sz="3000" dirty="0" smtClean="0">
              <a:solidFill>
                <a:schemeClr val="bg1"/>
              </a:solidFill>
            </a:rPr>
            <a:t>Third</a:t>
          </a:r>
          <a:br>
            <a:rPr lang="en-US" sz="3000" dirty="0" smtClean="0">
              <a:solidFill>
                <a:schemeClr val="bg1"/>
              </a:solidFill>
            </a:rPr>
          </a:br>
          <a:r>
            <a:rPr lang="en-US" sz="3000" dirty="0" smtClean="0">
              <a:solidFill>
                <a:schemeClr val="bg1"/>
              </a:solidFill>
            </a:rPr>
            <a:t>lx~88</a:t>
          </a:r>
          <a:endParaRPr lang="en-US" sz="3000" dirty="0">
            <a:solidFill>
              <a:schemeClr val="bg1"/>
            </a:solidFill>
          </a:endParaRPr>
        </a:p>
      </dgm:t>
    </dgm:pt>
    <dgm:pt modelId="{0EC8B927-6580-564A-9E13-E79B68AA855B}" type="parTrans" cxnId="{A5AA119B-A995-024F-A878-B033F6811444}">
      <dgm:prSet/>
      <dgm:spPr/>
      <dgm:t>
        <a:bodyPr/>
        <a:lstStyle/>
        <a:p>
          <a:endParaRPr lang="en-US"/>
        </a:p>
      </dgm:t>
    </dgm:pt>
    <dgm:pt modelId="{CD3E45F5-0406-3049-8723-DE2E98CB7CCD}" type="sibTrans" cxnId="{A5AA119B-A995-024F-A878-B033F6811444}">
      <dgm:prSet/>
      <dgm:spPr/>
      <dgm:t>
        <a:bodyPr/>
        <a:lstStyle/>
        <a:p>
          <a:endParaRPr lang="en-US"/>
        </a:p>
      </dgm:t>
    </dgm:pt>
    <dgm:pt modelId="{0A8A74F8-5876-E346-8F58-4C0C2B9BA383}">
      <dgm:prSet phldrT="[Text]" custT="1"/>
      <dgm:spPr/>
      <dgm:t>
        <a:bodyPr/>
        <a:lstStyle/>
        <a:p>
          <a:endParaRPr lang="en-US" sz="1800" dirty="0" smtClean="0"/>
        </a:p>
        <a:p>
          <a:r>
            <a:rPr lang="en-US" sz="3000" dirty="0" smtClean="0">
              <a:solidFill>
                <a:schemeClr val="bg1"/>
              </a:solidFill>
            </a:rPr>
            <a:t>First </a:t>
          </a:r>
          <a:br>
            <a:rPr lang="en-US" sz="3000" dirty="0" smtClean="0">
              <a:solidFill>
                <a:schemeClr val="bg1"/>
              </a:solidFill>
            </a:rPr>
          </a:br>
          <a:r>
            <a:rPr lang="en-US" sz="3000" dirty="0" smtClean="0">
              <a:solidFill>
                <a:schemeClr val="bg1"/>
              </a:solidFill>
            </a:rPr>
            <a:t>lx=22</a:t>
          </a:r>
          <a:endParaRPr lang="en-US" sz="3000" dirty="0">
            <a:solidFill>
              <a:schemeClr val="bg1"/>
            </a:solidFill>
          </a:endParaRPr>
        </a:p>
      </dgm:t>
    </dgm:pt>
    <dgm:pt modelId="{0E7F81ED-C3D2-2548-A350-4A19F47C6165}" type="sibTrans" cxnId="{C8A96388-986E-5243-B491-2C26B8EA9D12}">
      <dgm:prSet/>
      <dgm:spPr/>
      <dgm:t>
        <a:bodyPr/>
        <a:lstStyle/>
        <a:p>
          <a:endParaRPr lang="en-US"/>
        </a:p>
      </dgm:t>
    </dgm:pt>
    <dgm:pt modelId="{B9F00429-029B-614B-8305-4BAAE1492A87}" type="parTrans" cxnId="{C8A96388-986E-5243-B491-2C26B8EA9D12}">
      <dgm:prSet/>
      <dgm:spPr/>
      <dgm:t>
        <a:bodyPr/>
        <a:lstStyle/>
        <a:p>
          <a:endParaRPr lang="en-US"/>
        </a:p>
      </dgm:t>
    </dgm:pt>
    <dgm:pt modelId="{45B8DDDB-CCEF-2147-AF7F-2938317A3A00}" type="pres">
      <dgm:prSet presAssocID="{C2C46BE6-EA98-DD4A-B398-17F7E407BEE6}" presName="Name0" presStyleCnt="0">
        <dgm:presLayoutVars>
          <dgm:dir/>
          <dgm:animLvl val="lvl"/>
          <dgm:resizeHandles val="exact"/>
        </dgm:presLayoutVars>
      </dgm:prSet>
      <dgm:spPr/>
      <dgm:t>
        <a:bodyPr/>
        <a:lstStyle/>
        <a:p>
          <a:endParaRPr lang="en-US"/>
        </a:p>
      </dgm:t>
    </dgm:pt>
    <dgm:pt modelId="{EEACF19B-D09A-0046-936A-C04CBAFE3FF1}" type="pres">
      <dgm:prSet presAssocID="{0A8A74F8-5876-E346-8F58-4C0C2B9BA383}" presName="Name8" presStyleCnt="0"/>
      <dgm:spPr/>
    </dgm:pt>
    <dgm:pt modelId="{FC92F761-5D42-8F4C-9A85-0A075B3692ED}" type="pres">
      <dgm:prSet presAssocID="{0A8A74F8-5876-E346-8F58-4C0C2B9BA383}" presName="level" presStyleLbl="node1" presStyleIdx="0" presStyleCnt="3">
        <dgm:presLayoutVars>
          <dgm:chMax val="1"/>
          <dgm:bulletEnabled val="1"/>
        </dgm:presLayoutVars>
      </dgm:prSet>
      <dgm:spPr/>
      <dgm:t>
        <a:bodyPr/>
        <a:lstStyle/>
        <a:p>
          <a:endParaRPr lang="en-US"/>
        </a:p>
      </dgm:t>
    </dgm:pt>
    <dgm:pt modelId="{BA093C81-5A7F-B546-9BB2-2356907949A2}" type="pres">
      <dgm:prSet presAssocID="{0A8A74F8-5876-E346-8F58-4C0C2B9BA383}" presName="levelTx" presStyleLbl="revTx" presStyleIdx="0" presStyleCnt="0">
        <dgm:presLayoutVars>
          <dgm:chMax val="1"/>
          <dgm:bulletEnabled val="1"/>
        </dgm:presLayoutVars>
      </dgm:prSet>
      <dgm:spPr/>
      <dgm:t>
        <a:bodyPr/>
        <a:lstStyle/>
        <a:p>
          <a:endParaRPr lang="en-US"/>
        </a:p>
      </dgm:t>
    </dgm:pt>
    <dgm:pt modelId="{A13E32A9-4E60-554D-920C-2ACFA4D3AD79}" type="pres">
      <dgm:prSet presAssocID="{921DBF30-094E-3942-A5D1-AC65C47E29CB}" presName="Name8" presStyleCnt="0"/>
      <dgm:spPr/>
    </dgm:pt>
    <dgm:pt modelId="{5B3C88D3-B719-7D43-B035-FA73C4704832}" type="pres">
      <dgm:prSet presAssocID="{921DBF30-094E-3942-A5D1-AC65C47E29CB}" presName="level" presStyleLbl="node1" presStyleIdx="1" presStyleCnt="3">
        <dgm:presLayoutVars>
          <dgm:chMax val="1"/>
          <dgm:bulletEnabled val="1"/>
        </dgm:presLayoutVars>
      </dgm:prSet>
      <dgm:spPr/>
      <dgm:t>
        <a:bodyPr/>
        <a:lstStyle/>
        <a:p>
          <a:endParaRPr lang="en-US"/>
        </a:p>
      </dgm:t>
    </dgm:pt>
    <dgm:pt modelId="{9F7D5E14-AC34-804D-B342-8A63E42DD486}" type="pres">
      <dgm:prSet presAssocID="{921DBF30-094E-3942-A5D1-AC65C47E29CB}" presName="levelTx" presStyleLbl="revTx" presStyleIdx="0" presStyleCnt="0">
        <dgm:presLayoutVars>
          <dgm:chMax val="1"/>
          <dgm:bulletEnabled val="1"/>
        </dgm:presLayoutVars>
      </dgm:prSet>
      <dgm:spPr/>
      <dgm:t>
        <a:bodyPr/>
        <a:lstStyle/>
        <a:p>
          <a:endParaRPr lang="en-US"/>
        </a:p>
      </dgm:t>
    </dgm:pt>
    <dgm:pt modelId="{DC2C408B-5542-B446-8C87-B4A494363F2E}" type="pres">
      <dgm:prSet presAssocID="{4922234D-A652-DF47-9C22-F183AC6E1454}" presName="Name8" presStyleCnt="0"/>
      <dgm:spPr/>
    </dgm:pt>
    <dgm:pt modelId="{007275C3-AC3F-0C44-B9FC-1C8AD284E7DD}" type="pres">
      <dgm:prSet presAssocID="{4922234D-A652-DF47-9C22-F183AC6E1454}" presName="level" presStyleLbl="node1" presStyleIdx="2" presStyleCnt="3">
        <dgm:presLayoutVars>
          <dgm:chMax val="1"/>
          <dgm:bulletEnabled val="1"/>
        </dgm:presLayoutVars>
      </dgm:prSet>
      <dgm:spPr/>
      <dgm:t>
        <a:bodyPr/>
        <a:lstStyle/>
        <a:p>
          <a:endParaRPr lang="en-US"/>
        </a:p>
      </dgm:t>
    </dgm:pt>
    <dgm:pt modelId="{8EAC6085-7738-BC44-8F05-3A1DA597FA9C}" type="pres">
      <dgm:prSet presAssocID="{4922234D-A652-DF47-9C22-F183AC6E1454}" presName="levelTx" presStyleLbl="revTx" presStyleIdx="0" presStyleCnt="0">
        <dgm:presLayoutVars>
          <dgm:chMax val="1"/>
          <dgm:bulletEnabled val="1"/>
        </dgm:presLayoutVars>
      </dgm:prSet>
      <dgm:spPr/>
      <dgm:t>
        <a:bodyPr/>
        <a:lstStyle/>
        <a:p>
          <a:endParaRPr lang="en-US"/>
        </a:p>
      </dgm:t>
    </dgm:pt>
  </dgm:ptLst>
  <dgm:cxnLst>
    <dgm:cxn modelId="{80E1B3A3-AE7E-40B8-A000-7EB95733F943}" type="presOf" srcId="{4922234D-A652-DF47-9C22-F183AC6E1454}" destId="{8EAC6085-7738-BC44-8F05-3A1DA597FA9C}" srcOrd="1" destOrd="0" presId="urn:microsoft.com/office/officeart/2005/8/layout/pyramid1"/>
    <dgm:cxn modelId="{EAEEAE0D-9CAF-4ED6-A10E-AFF95E12901B}" type="presOf" srcId="{921DBF30-094E-3942-A5D1-AC65C47E29CB}" destId="{9F7D5E14-AC34-804D-B342-8A63E42DD486}" srcOrd="1" destOrd="0" presId="urn:microsoft.com/office/officeart/2005/8/layout/pyramid1"/>
    <dgm:cxn modelId="{C8A96388-986E-5243-B491-2C26B8EA9D12}" srcId="{C2C46BE6-EA98-DD4A-B398-17F7E407BEE6}" destId="{0A8A74F8-5876-E346-8F58-4C0C2B9BA383}" srcOrd="0" destOrd="0" parTransId="{B9F00429-029B-614B-8305-4BAAE1492A87}" sibTransId="{0E7F81ED-C3D2-2548-A350-4A19F47C6165}"/>
    <dgm:cxn modelId="{947C105F-BA7A-4098-8E76-99EB7A5C6E79}" type="presOf" srcId="{4922234D-A652-DF47-9C22-F183AC6E1454}" destId="{007275C3-AC3F-0C44-B9FC-1C8AD284E7DD}" srcOrd="0" destOrd="0" presId="urn:microsoft.com/office/officeart/2005/8/layout/pyramid1"/>
    <dgm:cxn modelId="{721BD374-7EE4-4406-B3F8-A4C065D60434}" type="presOf" srcId="{C2C46BE6-EA98-DD4A-B398-17F7E407BEE6}" destId="{45B8DDDB-CCEF-2147-AF7F-2938317A3A00}" srcOrd="0" destOrd="0" presId="urn:microsoft.com/office/officeart/2005/8/layout/pyramid1"/>
    <dgm:cxn modelId="{23B4D267-D2BF-8C40-92D0-DD225B4870EB}" srcId="{C2C46BE6-EA98-DD4A-B398-17F7E407BEE6}" destId="{921DBF30-094E-3942-A5D1-AC65C47E29CB}" srcOrd="1" destOrd="0" parTransId="{81632069-F1DD-4347-A62A-2F03B6525FB5}" sibTransId="{C747ADE5-2291-CA41-A6ED-4240D43B1633}"/>
    <dgm:cxn modelId="{C084C35A-29E1-4F6E-9208-BD99C6281352}" type="presOf" srcId="{0A8A74F8-5876-E346-8F58-4C0C2B9BA383}" destId="{BA093C81-5A7F-B546-9BB2-2356907949A2}" srcOrd="1" destOrd="0" presId="urn:microsoft.com/office/officeart/2005/8/layout/pyramid1"/>
    <dgm:cxn modelId="{A5AA119B-A995-024F-A878-B033F6811444}" srcId="{C2C46BE6-EA98-DD4A-B398-17F7E407BEE6}" destId="{4922234D-A652-DF47-9C22-F183AC6E1454}" srcOrd="2" destOrd="0" parTransId="{0EC8B927-6580-564A-9E13-E79B68AA855B}" sibTransId="{CD3E45F5-0406-3049-8723-DE2E98CB7CCD}"/>
    <dgm:cxn modelId="{3E817A19-C83B-41DF-A1E2-8D90724E5757}" type="presOf" srcId="{0A8A74F8-5876-E346-8F58-4C0C2B9BA383}" destId="{FC92F761-5D42-8F4C-9A85-0A075B3692ED}" srcOrd="0" destOrd="0" presId="urn:microsoft.com/office/officeart/2005/8/layout/pyramid1"/>
    <dgm:cxn modelId="{FECF221E-09B5-4916-802F-245CDD6533C8}" type="presOf" srcId="{921DBF30-094E-3942-A5D1-AC65C47E29CB}" destId="{5B3C88D3-B719-7D43-B035-FA73C4704832}" srcOrd="0" destOrd="0" presId="urn:microsoft.com/office/officeart/2005/8/layout/pyramid1"/>
    <dgm:cxn modelId="{4C658514-C0D8-4047-B15E-C8721FAF77CB}" type="presParOf" srcId="{45B8DDDB-CCEF-2147-AF7F-2938317A3A00}" destId="{EEACF19B-D09A-0046-936A-C04CBAFE3FF1}" srcOrd="0" destOrd="0" presId="urn:microsoft.com/office/officeart/2005/8/layout/pyramid1"/>
    <dgm:cxn modelId="{2AE3AD07-CE2D-446F-8F4B-EB2034F3BDA6}" type="presParOf" srcId="{EEACF19B-D09A-0046-936A-C04CBAFE3FF1}" destId="{FC92F761-5D42-8F4C-9A85-0A075B3692ED}" srcOrd="0" destOrd="0" presId="urn:microsoft.com/office/officeart/2005/8/layout/pyramid1"/>
    <dgm:cxn modelId="{8F641D7B-0956-4457-B55B-7B3002DA8F83}" type="presParOf" srcId="{EEACF19B-D09A-0046-936A-C04CBAFE3FF1}" destId="{BA093C81-5A7F-B546-9BB2-2356907949A2}" srcOrd="1" destOrd="0" presId="urn:microsoft.com/office/officeart/2005/8/layout/pyramid1"/>
    <dgm:cxn modelId="{D392CE5B-75B3-43C2-8049-45CCEA12E7A5}" type="presParOf" srcId="{45B8DDDB-CCEF-2147-AF7F-2938317A3A00}" destId="{A13E32A9-4E60-554D-920C-2ACFA4D3AD79}" srcOrd="1" destOrd="0" presId="urn:microsoft.com/office/officeart/2005/8/layout/pyramid1"/>
    <dgm:cxn modelId="{7BF43E2B-BDAE-4762-ACD2-AFA6ED2846C4}" type="presParOf" srcId="{A13E32A9-4E60-554D-920C-2ACFA4D3AD79}" destId="{5B3C88D3-B719-7D43-B035-FA73C4704832}" srcOrd="0" destOrd="0" presId="urn:microsoft.com/office/officeart/2005/8/layout/pyramid1"/>
    <dgm:cxn modelId="{E503CBB2-AD79-4133-96C0-50EC708168E3}" type="presParOf" srcId="{A13E32A9-4E60-554D-920C-2ACFA4D3AD79}" destId="{9F7D5E14-AC34-804D-B342-8A63E42DD486}" srcOrd="1" destOrd="0" presId="urn:microsoft.com/office/officeart/2005/8/layout/pyramid1"/>
    <dgm:cxn modelId="{63A3F8F3-6C73-4AC5-ABF4-07D2B5EA97CB}" type="presParOf" srcId="{45B8DDDB-CCEF-2147-AF7F-2938317A3A00}" destId="{DC2C408B-5542-B446-8C87-B4A494363F2E}" srcOrd="2" destOrd="0" presId="urn:microsoft.com/office/officeart/2005/8/layout/pyramid1"/>
    <dgm:cxn modelId="{1E0AC678-4285-4F9F-8E4E-3944BDD1C619}" type="presParOf" srcId="{DC2C408B-5542-B446-8C87-B4A494363F2E}" destId="{007275C3-AC3F-0C44-B9FC-1C8AD284E7DD}" srcOrd="0" destOrd="0" presId="urn:microsoft.com/office/officeart/2005/8/layout/pyramid1"/>
    <dgm:cxn modelId="{5191732C-5805-4A3A-A8E0-0AE76E55D0AE}" type="presParOf" srcId="{DC2C408B-5542-B446-8C87-B4A494363F2E}" destId="{8EAC6085-7738-BC44-8F05-3A1DA597FA9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6B3A28-640F-794D-86E1-127CDD9CEA18}"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B1D9BA8F-F259-7549-A507-A9FD733706C3}">
      <dgm:prSet phldrT="[Text]"/>
      <dgm:spPr/>
      <dgm:t>
        <a:bodyPr/>
        <a:lstStyle/>
        <a:p>
          <a:r>
            <a:rPr lang="en-US" dirty="0" smtClean="0"/>
            <a:t>Knowlton Descendants</a:t>
          </a:r>
          <a:endParaRPr lang="en-US" dirty="0"/>
        </a:p>
      </dgm:t>
    </dgm:pt>
    <dgm:pt modelId="{E6EEA739-0B36-E34E-BD1A-929501B42F51}" type="parTrans" cxnId="{457C87B0-1285-B649-AD45-993E381783A4}">
      <dgm:prSet/>
      <dgm:spPr/>
      <dgm:t>
        <a:bodyPr/>
        <a:lstStyle/>
        <a:p>
          <a:endParaRPr lang="en-US"/>
        </a:p>
      </dgm:t>
    </dgm:pt>
    <dgm:pt modelId="{7F0E4D50-E133-F546-86D6-E3A7BD734FDE}" type="sibTrans" cxnId="{457C87B0-1285-B649-AD45-993E381783A4}">
      <dgm:prSet/>
      <dgm:spPr/>
      <dgm:t>
        <a:bodyPr/>
        <a:lstStyle/>
        <a:p>
          <a:endParaRPr lang="en-US"/>
        </a:p>
      </dgm:t>
    </dgm:pt>
    <dgm:pt modelId="{510B1589-5E72-4046-BCBE-693E2548E585}" type="asst">
      <dgm:prSet phldrT="[Text]"/>
      <dgm:spPr>
        <a:ln w="38100"/>
      </dgm:spPr>
      <dgm:t>
        <a:bodyPr/>
        <a:lstStyle/>
        <a:p>
          <a:r>
            <a:rPr lang="en-US" dirty="0" smtClean="0"/>
            <a:t>No College</a:t>
          </a:r>
          <a:endParaRPr lang="en-US" dirty="0"/>
        </a:p>
      </dgm:t>
    </dgm:pt>
    <dgm:pt modelId="{4AA6B2FD-4157-B24F-A661-4E16BCA3CD46}" type="parTrans" cxnId="{0839BE81-D07B-7448-A9BD-EC61109BE0A5}">
      <dgm:prSet/>
      <dgm:spPr>
        <a:ln w="38100"/>
      </dgm:spPr>
      <dgm:t>
        <a:bodyPr/>
        <a:lstStyle/>
        <a:p>
          <a:endParaRPr lang="en-US"/>
        </a:p>
      </dgm:t>
    </dgm:pt>
    <dgm:pt modelId="{447338C3-8546-8041-B928-93CE4E7A8563}" type="sibTrans" cxnId="{0839BE81-D07B-7448-A9BD-EC61109BE0A5}">
      <dgm:prSet/>
      <dgm:spPr/>
      <dgm:t>
        <a:bodyPr/>
        <a:lstStyle/>
        <a:p>
          <a:endParaRPr lang="en-US"/>
        </a:p>
      </dgm:t>
    </dgm:pt>
    <dgm:pt modelId="{0659DCE8-F86E-1F44-8CA3-0C21EEBAE923}">
      <dgm:prSet phldrT="[Text]"/>
      <dgm:spPr/>
      <dgm:t>
        <a:bodyPr/>
        <a:lstStyle/>
        <a:p>
          <a:r>
            <a:rPr lang="en-US" dirty="0" smtClean="0"/>
            <a:t>UConn</a:t>
          </a:r>
          <a:endParaRPr lang="en-US" dirty="0"/>
        </a:p>
      </dgm:t>
    </dgm:pt>
    <dgm:pt modelId="{184E1F0B-6D85-7141-A0F4-18675EAE1CFF}" type="parTrans" cxnId="{AE313DA5-2D76-E244-86CE-62BC7B8CDE1C}">
      <dgm:prSet/>
      <dgm:spPr>
        <a:ln w="38100"/>
      </dgm:spPr>
      <dgm:t>
        <a:bodyPr/>
        <a:lstStyle/>
        <a:p>
          <a:endParaRPr lang="en-US"/>
        </a:p>
      </dgm:t>
    </dgm:pt>
    <dgm:pt modelId="{A9E83972-4C40-6C4A-8CF7-625F442AA9F3}" type="sibTrans" cxnId="{AE313DA5-2D76-E244-86CE-62BC7B8CDE1C}">
      <dgm:prSet/>
      <dgm:spPr/>
      <dgm:t>
        <a:bodyPr/>
        <a:lstStyle/>
        <a:p>
          <a:endParaRPr lang="en-US"/>
        </a:p>
      </dgm:t>
    </dgm:pt>
    <dgm:pt modelId="{6DC87687-0669-E143-B0A5-FCE6B5AB270D}">
      <dgm:prSet phldrT="[Text]"/>
      <dgm:spPr/>
      <dgm:t>
        <a:bodyPr/>
        <a:lstStyle/>
        <a:p>
          <a:r>
            <a:rPr lang="en-US" dirty="0" smtClean="0"/>
            <a:t>Non-UConn</a:t>
          </a:r>
          <a:endParaRPr lang="en-US" dirty="0"/>
        </a:p>
      </dgm:t>
    </dgm:pt>
    <dgm:pt modelId="{82669E07-EFCB-0143-81DB-93A30A201C1F}" type="parTrans" cxnId="{F1ACB64A-AD29-524B-8C9E-5F2C1AFCBA67}">
      <dgm:prSet/>
      <dgm:spPr>
        <a:ln w="38100"/>
      </dgm:spPr>
      <dgm:t>
        <a:bodyPr/>
        <a:lstStyle/>
        <a:p>
          <a:endParaRPr lang="en-US"/>
        </a:p>
      </dgm:t>
    </dgm:pt>
    <dgm:pt modelId="{68FD6172-5A0C-FB44-A6D9-1D5E84618ACA}" type="sibTrans" cxnId="{F1ACB64A-AD29-524B-8C9E-5F2C1AFCBA67}">
      <dgm:prSet/>
      <dgm:spPr/>
      <dgm:t>
        <a:bodyPr/>
        <a:lstStyle/>
        <a:p>
          <a:endParaRPr lang="en-US"/>
        </a:p>
      </dgm:t>
    </dgm:pt>
    <dgm:pt modelId="{CD7D0F71-BB5C-B941-8AB5-30B91052721E}">
      <dgm:prSet phldrT="[Text]"/>
      <dgm:spPr/>
      <dgm:t>
        <a:bodyPr/>
        <a:lstStyle/>
        <a:p>
          <a:r>
            <a:rPr lang="en-US" dirty="0" smtClean="0"/>
            <a:t>Vocational</a:t>
          </a:r>
          <a:endParaRPr lang="en-US" dirty="0"/>
        </a:p>
      </dgm:t>
    </dgm:pt>
    <dgm:pt modelId="{836CBF70-2BB5-5745-BCA6-21B76A2A7C25}" type="parTrans" cxnId="{238A9348-748B-D34E-B5DA-272B626E18A9}">
      <dgm:prSet/>
      <dgm:spPr>
        <a:ln w="38100"/>
      </dgm:spPr>
      <dgm:t>
        <a:bodyPr/>
        <a:lstStyle/>
        <a:p>
          <a:endParaRPr lang="en-US"/>
        </a:p>
      </dgm:t>
    </dgm:pt>
    <dgm:pt modelId="{19C9B8EF-DF34-FA4D-AAE5-364241AABD06}" type="sibTrans" cxnId="{238A9348-748B-D34E-B5DA-272B626E18A9}">
      <dgm:prSet/>
      <dgm:spPr/>
      <dgm:t>
        <a:bodyPr/>
        <a:lstStyle/>
        <a:p>
          <a:endParaRPr lang="en-US"/>
        </a:p>
      </dgm:t>
    </dgm:pt>
    <dgm:pt modelId="{5B8918CA-A77E-9947-86C2-4F351300EFA7}" type="pres">
      <dgm:prSet presAssocID="{556B3A28-640F-794D-86E1-127CDD9CEA18}" presName="hierChild1" presStyleCnt="0">
        <dgm:presLayoutVars>
          <dgm:orgChart val="1"/>
          <dgm:chPref val="1"/>
          <dgm:dir/>
          <dgm:animOne val="branch"/>
          <dgm:animLvl val="lvl"/>
          <dgm:resizeHandles/>
        </dgm:presLayoutVars>
      </dgm:prSet>
      <dgm:spPr/>
      <dgm:t>
        <a:bodyPr/>
        <a:lstStyle/>
        <a:p>
          <a:endParaRPr lang="en-US"/>
        </a:p>
      </dgm:t>
    </dgm:pt>
    <dgm:pt modelId="{B8736B1E-06B3-2645-BBE5-8908C43BB822}" type="pres">
      <dgm:prSet presAssocID="{B1D9BA8F-F259-7549-A507-A9FD733706C3}" presName="hierRoot1" presStyleCnt="0">
        <dgm:presLayoutVars>
          <dgm:hierBranch val="init"/>
        </dgm:presLayoutVars>
      </dgm:prSet>
      <dgm:spPr/>
    </dgm:pt>
    <dgm:pt modelId="{7280FD59-0B73-B74E-B049-311163DA963A}" type="pres">
      <dgm:prSet presAssocID="{B1D9BA8F-F259-7549-A507-A9FD733706C3}" presName="rootComposite1" presStyleCnt="0"/>
      <dgm:spPr/>
    </dgm:pt>
    <dgm:pt modelId="{461D8874-3480-764C-97C6-0A6EE4DEF279}" type="pres">
      <dgm:prSet presAssocID="{B1D9BA8F-F259-7549-A507-A9FD733706C3}" presName="rootText1" presStyleLbl="node0" presStyleIdx="0" presStyleCnt="1" custScaleX="110186" custScaleY="122101">
        <dgm:presLayoutVars>
          <dgm:chPref val="3"/>
        </dgm:presLayoutVars>
      </dgm:prSet>
      <dgm:spPr/>
      <dgm:t>
        <a:bodyPr/>
        <a:lstStyle/>
        <a:p>
          <a:endParaRPr lang="en-US"/>
        </a:p>
      </dgm:t>
    </dgm:pt>
    <dgm:pt modelId="{7A97625F-E76E-6D45-8A9C-264E7B924D6A}" type="pres">
      <dgm:prSet presAssocID="{B1D9BA8F-F259-7549-A507-A9FD733706C3}" presName="rootConnector1" presStyleLbl="node1" presStyleIdx="0" presStyleCnt="0"/>
      <dgm:spPr/>
      <dgm:t>
        <a:bodyPr/>
        <a:lstStyle/>
        <a:p>
          <a:endParaRPr lang="en-US"/>
        </a:p>
      </dgm:t>
    </dgm:pt>
    <dgm:pt modelId="{A404E304-0A12-5E4A-89B8-2E3644CBD038}" type="pres">
      <dgm:prSet presAssocID="{B1D9BA8F-F259-7549-A507-A9FD733706C3}" presName="hierChild2" presStyleCnt="0"/>
      <dgm:spPr/>
    </dgm:pt>
    <dgm:pt modelId="{DB4CBEB5-DA16-714B-97FD-361BA04B0376}" type="pres">
      <dgm:prSet presAssocID="{184E1F0B-6D85-7141-A0F4-18675EAE1CFF}" presName="Name64" presStyleLbl="parChTrans1D2" presStyleIdx="0" presStyleCnt="4"/>
      <dgm:spPr/>
      <dgm:t>
        <a:bodyPr/>
        <a:lstStyle/>
        <a:p>
          <a:endParaRPr lang="en-US"/>
        </a:p>
      </dgm:t>
    </dgm:pt>
    <dgm:pt modelId="{206F59B1-CED2-814E-A405-E80E9B92975C}" type="pres">
      <dgm:prSet presAssocID="{0659DCE8-F86E-1F44-8CA3-0C21EEBAE923}" presName="hierRoot2" presStyleCnt="0">
        <dgm:presLayoutVars>
          <dgm:hierBranch val="init"/>
        </dgm:presLayoutVars>
      </dgm:prSet>
      <dgm:spPr/>
    </dgm:pt>
    <dgm:pt modelId="{48554E84-C014-E441-9534-E9F8FEC778BD}" type="pres">
      <dgm:prSet presAssocID="{0659DCE8-F86E-1F44-8CA3-0C21EEBAE923}" presName="rootComposite" presStyleCnt="0"/>
      <dgm:spPr/>
    </dgm:pt>
    <dgm:pt modelId="{9B55D7BF-3C3C-E349-B567-0CE99841D078}" type="pres">
      <dgm:prSet presAssocID="{0659DCE8-F86E-1F44-8CA3-0C21EEBAE923}" presName="rootText" presStyleLbl="node2" presStyleIdx="0" presStyleCnt="3">
        <dgm:presLayoutVars>
          <dgm:chPref val="3"/>
        </dgm:presLayoutVars>
      </dgm:prSet>
      <dgm:spPr/>
      <dgm:t>
        <a:bodyPr/>
        <a:lstStyle/>
        <a:p>
          <a:endParaRPr lang="en-US"/>
        </a:p>
      </dgm:t>
    </dgm:pt>
    <dgm:pt modelId="{4F2F7A8E-B687-414F-8F51-3FC9720A6FAA}" type="pres">
      <dgm:prSet presAssocID="{0659DCE8-F86E-1F44-8CA3-0C21EEBAE923}" presName="rootConnector" presStyleLbl="node2" presStyleIdx="0" presStyleCnt="3"/>
      <dgm:spPr/>
      <dgm:t>
        <a:bodyPr/>
        <a:lstStyle/>
        <a:p>
          <a:endParaRPr lang="en-US"/>
        </a:p>
      </dgm:t>
    </dgm:pt>
    <dgm:pt modelId="{280E4898-9360-5E4F-98E1-0C109F4E15F8}" type="pres">
      <dgm:prSet presAssocID="{0659DCE8-F86E-1F44-8CA3-0C21EEBAE923}" presName="hierChild4" presStyleCnt="0"/>
      <dgm:spPr/>
    </dgm:pt>
    <dgm:pt modelId="{3A979350-2452-6B4B-87EB-DCEDEACD1AF5}" type="pres">
      <dgm:prSet presAssocID="{0659DCE8-F86E-1F44-8CA3-0C21EEBAE923}" presName="hierChild5" presStyleCnt="0"/>
      <dgm:spPr/>
    </dgm:pt>
    <dgm:pt modelId="{9BF81C7A-FF82-B447-A112-8ADD5F20BC1D}" type="pres">
      <dgm:prSet presAssocID="{82669E07-EFCB-0143-81DB-93A30A201C1F}" presName="Name64" presStyleLbl="parChTrans1D2" presStyleIdx="1" presStyleCnt="4"/>
      <dgm:spPr/>
      <dgm:t>
        <a:bodyPr/>
        <a:lstStyle/>
        <a:p>
          <a:endParaRPr lang="en-US"/>
        </a:p>
      </dgm:t>
    </dgm:pt>
    <dgm:pt modelId="{438D12FE-32BB-664A-8130-5E741409BDEA}" type="pres">
      <dgm:prSet presAssocID="{6DC87687-0669-E143-B0A5-FCE6B5AB270D}" presName="hierRoot2" presStyleCnt="0">
        <dgm:presLayoutVars>
          <dgm:hierBranch val="init"/>
        </dgm:presLayoutVars>
      </dgm:prSet>
      <dgm:spPr/>
    </dgm:pt>
    <dgm:pt modelId="{71B019D5-5AED-A04A-B399-255BAC2B0B9A}" type="pres">
      <dgm:prSet presAssocID="{6DC87687-0669-E143-B0A5-FCE6B5AB270D}" presName="rootComposite" presStyleCnt="0"/>
      <dgm:spPr/>
    </dgm:pt>
    <dgm:pt modelId="{7139FA46-CFE5-1349-800C-D437A6809204}" type="pres">
      <dgm:prSet presAssocID="{6DC87687-0669-E143-B0A5-FCE6B5AB270D}" presName="rootText" presStyleLbl="node2" presStyleIdx="1" presStyleCnt="3">
        <dgm:presLayoutVars>
          <dgm:chPref val="3"/>
        </dgm:presLayoutVars>
      </dgm:prSet>
      <dgm:spPr/>
      <dgm:t>
        <a:bodyPr/>
        <a:lstStyle/>
        <a:p>
          <a:endParaRPr lang="en-US"/>
        </a:p>
      </dgm:t>
    </dgm:pt>
    <dgm:pt modelId="{549CC24B-F016-ED49-8001-7E055671C084}" type="pres">
      <dgm:prSet presAssocID="{6DC87687-0669-E143-B0A5-FCE6B5AB270D}" presName="rootConnector" presStyleLbl="node2" presStyleIdx="1" presStyleCnt="3"/>
      <dgm:spPr/>
      <dgm:t>
        <a:bodyPr/>
        <a:lstStyle/>
        <a:p>
          <a:endParaRPr lang="en-US"/>
        </a:p>
      </dgm:t>
    </dgm:pt>
    <dgm:pt modelId="{4B9CC2EB-688D-6C49-89E9-5725D709CAD0}" type="pres">
      <dgm:prSet presAssocID="{6DC87687-0669-E143-B0A5-FCE6B5AB270D}" presName="hierChild4" presStyleCnt="0"/>
      <dgm:spPr/>
    </dgm:pt>
    <dgm:pt modelId="{C35DBA79-C929-B746-8BC2-6E6423A216DB}" type="pres">
      <dgm:prSet presAssocID="{6DC87687-0669-E143-B0A5-FCE6B5AB270D}" presName="hierChild5" presStyleCnt="0"/>
      <dgm:spPr/>
    </dgm:pt>
    <dgm:pt modelId="{756F5BF0-2B98-414A-98FA-A67083B67110}" type="pres">
      <dgm:prSet presAssocID="{836CBF70-2BB5-5745-BCA6-21B76A2A7C25}" presName="Name64" presStyleLbl="parChTrans1D2" presStyleIdx="2" presStyleCnt="4"/>
      <dgm:spPr/>
      <dgm:t>
        <a:bodyPr/>
        <a:lstStyle/>
        <a:p>
          <a:endParaRPr lang="en-US"/>
        </a:p>
      </dgm:t>
    </dgm:pt>
    <dgm:pt modelId="{FFDCAB7C-C080-F842-998F-5AC342C5CCF6}" type="pres">
      <dgm:prSet presAssocID="{CD7D0F71-BB5C-B941-8AB5-30B91052721E}" presName="hierRoot2" presStyleCnt="0">
        <dgm:presLayoutVars>
          <dgm:hierBranch val="init"/>
        </dgm:presLayoutVars>
      </dgm:prSet>
      <dgm:spPr/>
    </dgm:pt>
    <dgm:pt modelId="{CE190D76-9705-BD4A-ABD0-0245AD528545}" type="pres">
      <dgm:prSet presAssocID="{CD7D0F71-BB5C-B941-8AB5-30B91052721E}" presName="rootComposite" presStyleCnt="0"/>
      <dgm:spPr/>
    </dgm:pt>
    <dgm:pt modelId="{76794A9E-0756-9F4A-BF79-C99BD3B9AF12}" type="pres">
      <dgm:prSet presAssocID="{CD7D0F71-BB5C-B941-8AB5-30B91052721E}" presName="rootText" presStyleLbl="node2" presStyleIdx="2" presStyleCnt="3">
        <dgm:presLayoutVars>
          <dgm:chPref val="3"/>
        </dgm:presLayoutVars>
      </dgm:prSet>
      <dgm:spPr/>
      <dgm:t>
        <a:bodyPr/>
        <a:lstStyle/>
        <a:p>
          <a:endParaRPr lang="en-US"/>
        </a:p>
      </dgm:t>
    </dgm:pt>
    <dgm:pt modelId="{AA8D235F-AA22-3648-BE0F-46D29BD6EEF2}" type="pres">
      <dgm:prSet presAssocID="{CD7D0F71-BB5C-B941-8AB5-30B91052721E}" presName="rootConnector" presStyleLbl="node2" presStyleIdx="2" presStyleCnt="3"/>
      <dgm:spPr/>
      <dgm:t>
        <a:bodyPr/>
        <a:lstStyle/>
        <a:p>
          <a:endParaRPr lang="en-US"/>
        </a:p>
      </dgm:t>
    </dgm:pt>
    <dgm:pt modelId="{7D4C3434-B6F2-824D-97B2-DE82E8A25D1A}" type="pres">
      <dgm:prSet presAssocID="{CD7D0F71-BB5C-B941-8AB5-30B91052721E}" presName="hierChild4" presStyleCnt="0"/>
      <dgm:spPr/>
    </dgm:pt>
    <dgm:pt modelId="{A61FB0BC-0969-394D-B075-4EB2A34EB633}" type="pres">
      <dgm:prSet presAssocID="{CD7D0F71-BB5C-B941-8AB5-30B91052721E}" presName="hierChild5" presStyleCnt="0"/>
      <dgm:spPr/>
    </dgm:pt>
    <dgm:pt modelId="{86E5A24B-1EEF-BE4B-82DA-B4BE850C0D68}" type="pres">
      <dgm:prSet presAssocID="{B1D9BA8F-F259-7549-A507-A9FD733706C3}" presName="hierChild3" presStyleCnt="0"/>
      <dgm:spPr/>
    </dgm:pt>
    <dgm:pt modelId="{68C42ACB-7114-2347-B0E5-BFF1694E1D32}" type="pres">
      <dgm:prSet presAssocID="{4AA6B2FD-4157-B24F-A661-4E16BCA3CD46}" presName="Name115" presStyleLbl="parChTrans1D2" presStyleIdx="3" presStyleCnt="4"/>
      <dgm:spPr/>
      <dgm:t>
        <a:bodyPr/>
        <a:lstStyle/>
        <a:p>
          <a:endParaRPr lang="en-US"/>
        </a:p>
      </dgm:t>
    </dgm:pt>
    <dgm:pt modelId="{6D56A8FE-4D0E-AD41-97EF-F227CD835356}" type="pres">
      <dgm:prSet presAssocID="{510B1589-5E72-4046-BCBE-693E2548E585}" presName="hierRoot3" presStyleCnt="0">
        <dgm:presLayoutVars>
          <dgm:hierBranch val="init"/>
        </dgm:presLayoutVars>
      </dgm:prSet>
      <dgm:spPr/>
    </dgm:pt>
    <dgm:pt modelId="{6F3AAB90-7189-054E-87B1-EB872ED53996}" type="pres">
      <dgm:prSet presAssocID="{510B1589-5E72-4046-BCBE-693E2548E585}" presName="rootComposite3" presStyleCnt="0"/>
      <dgm:spPr/>
    </dgm:pt>
    <dgm:pt modelId="{7AC8D50E-FA5C-4143-A10F-B22E02F2AE37}" type="pres">
      <dgm:prSet presAssocID="{510B1589-5E72-4046-BCBE-693E2548E585}" presName="rootText3" presStyleLbl="asst1" presStyleIdx="0" presStyleCnt="1">
        <dgm:presLayoutVars>
          <dgm:chPref val="3"/>
        </dgm:presLayoutVars>
      </dgm:prSet>
      <dgm:spPr/>
      <dgm:t>
        <a:bodyPr/>
        <a:lstStyle/>
        <a:p>
          <a:endParaRPr lang="en-US"/>
        </a:p>
      </dgm:t>
    </dgm:pt>
    <dgm:pt modelId="{65297FF2-A257-2642-A456-195823191C3D}" type="pres">
      <dgm:prSet presAssocID="{510B1589-5E72-4046-BCBE-693E2548E585}" presName="rootConnector3" presStyleLbl="asst1" presStyleIdx="0" presStyleCnt="1"/>
      <dgm:spPr/>
      <dgm:t>
        <a:bodyPr/>
        <a:lstStyle/>
        <a:p>
          <a:endParaRPr lang="en-US"/>
        </a:p>
      </dgm:t>
    </dgm:pt>
    <dgm:pt modelId="{A7FD7D60-9D56-174A-9A08-01B876155969}" type="pres">
      <dgm:prSet presAssocID="{510B1589-5E72-4046-BCBE-693E2548E585}" presName="hierChild6" presStyleCnt="0"/>
      <dgm:spPr/>
    </dgm:pt>
    <dgm:pt modelId="{28C59434-B587-B54D-8421-4CB3439739C2}" type="pres">
      <dgm:prSet presAssocID="{510B1589-5E72-4046-BCBE-693E2548E585}" presName="hierChild7" presStyleCnt="0"/>
      <dgm:spPr/>
    </dgm:pt>
  </dgm:ptLst>
  <dgm:cxnLst>
    <dgm:cxn modelId="{BFDF9AE9-29DC-4736-B414-73C61B503640}" type="presOf" srcId="{6DC87687-0669-E143-B0A5-FCE6B5AB270D}" destId="{549CC24B-F016-ED49-8001-7E055671C084}" srcOrd="1" destOrd="0" presId="urn:microsoft.com/office/officeart/2009/3/layout/HorizontalOrganizationChart"/>
    <dgm:cxn modelId="{E210095A-4EA8-4C1D-81B1-624C944B63E8}" type="presOf" srcId="{6DC87687-0669-E143-B0A5-FCE6B5AB270D}" destId="{7139FA46-CFE5-1349-800C-D437A6809204}" srcOrd="0" destOrd="0" presId="urn:microsoft.com/office/officeart/2009/3/layout/HorizontalOrganizationChart"/>
    <dgm:cxn modelId="{ED424EFE-3664-4566-8DCE-3B0899968EFD}" type="presOf" srcId="{CD7D0F71-BB5C-B941-8AB5-30B91052721E}" destId="{76794A9E-0756-9F4A-BF79-C99BD3B9AF12}" srcOrd="0" destOrd="0" presId="urn:microsoft.com/office/officeart/2009/3/layout/HorizontalOrganizationChart"/>
    <dgm:cxn modelId="{76534339-2E3F-41D8-AD8F-78DD00B46D4C}" type="presOf" srcId="{4AA6B2FD-4157-B24F-A661-4E16BCA3CD46}" destId="{68C42ACB-7114-2347-B0E5-BFF1694E1D32}" srcOrd="0" destOrd="0" presId="urn:microsoft.com/office/officeart/2009/3/layout/HorizontalOrganizationChart"/>
    <dgm:cxn modelId="{4DFF2290-8F0B-4997-9096-BE262E272C38}" type="presOf" srcId="{556B3A28-640F-794D-86E1-127CDD9CEA18}" destId="{5B8918CA-A77E-9947-86C2-4F351300EFA7}" srcOrd="0" destOrd="0" presId="urn:microsoft.com/office/officeart/2009/3/layout/HorizontalOrganizationChart"/>
    <dgm:cxn modelId="{AC1A581C-F798-4786-94EA-A8275CA2B631}" type="presOf" srcId="{0659DCE8-F86E-1F44-8CA3-0C21EEBAE923}" destId="{9B55D7BF-3C3C-E349-B567-0CE99841D078}" srcOrd="0" destOrd="0" presId="urn:microsoft.com/office/officeart/2009/3/layout/HorizontalOrganizationChart"/>
    <dgm:cxn modelId="{30CB6E86-FF04-4D33-AB37-BCB34D66707E}" type="presOf" srcId="{B1D9BA8F-F259-7549-A507-A9FD733706C3}" destId="{7A97625F-E76E-6D45-8A9C-264E7B924D6A}" srcOrd="1" destOrd="0" presId="urn:microsoft.com/office/officeart/2009/3/layout/HorizontalOrganizationChart"/>
    <dgm:cxn modelId="{593FB86D-18DF-4DFA-B8AF-A84E16977919}" type="presOf" srcId="{0659DCE8-F86E-1F44-8CA3-0C21EEBAE923}" destId="{4F2F7A8E-B687-414F-8F51-3FC9720A6FAA}" srcOrd="1" destOrd="0" presId="urn:microsoft.com/office/officeart/2009/3/layout/HorizontalOrganizationChart"/>
    <dgm:cxn modelId="{B4DCCA2F-8CB4-4431-AE77-B57198654DCF}" type="presOf" srcId="{836CBF70-2BB5-5745-BCA6-21B76A2A7C25}" destId="{756F5BF0-2B98-414A-98FA-A67083B67110}" srcOrd="0" destOrd="0" presId="urn:microsoft.com/office/officeart/2009/3/layout/HorizontalOrganizationChart"/>
    <dgm:cxn modelId="{A0D75E30-8152-464A-B469-FA8AB90A9EBE}" type="presOf" srcId="{510B1589-5E72-4046-BCBE-693E2548E585}" destId="{7AC8D50E-FA5C-4143-A10F-B22E02F2AE37}" srcOrd="0" destOrd="0" presId="urn:microsoft.com/office/officeart/2009/3/layout/HorizontalOrganizationChart"/>
    <dgm:cxn modelId="{F1ACB64A-AD29-524B-8C9E-5F2C1AFCBA67}" srcId="{B1D9BA8F-F259-7549-A507-A9FD733706C3}" destId="{6DC87687-0669-E143-B0A5-FCE6B5AB270D}" srcOrd="2" destOrd="0" parTransId="{82669E07-EFCB-0143-81DB-93A30A201C1F}" sibTransId="{68FD6172-5A0C-FB44-A6D9-1D5E84618ACA}"/>
    <dgm:cxn modelId="{238A9348-748B-D34E-B5DA-272B626E18A9}" srcId="{B1D9BA8F-F259-7549-A507-A9FD733706C3}" destId="{CD7D0F71-BB5C-B941-8AB5-30B91052721E}" srcOrd="3" destOrd="0" parTransId="{836CBF70-2BB5-5745-BCA6-21B76A2A7C25}" sibTransId="{19C9B8EF-DF34-FA4D-AAE5-364241AABD06}"/>
    <dgm:cxn modelId="{AE313DA5-2D76-E244-86CE-62BC7B8CDE1C}" srcId="{B1D9BA8F-F259-7549-A507-A9FD733706C3}" destId="{0659DCE8-F86E-1F44-8CA3-0C21EEBAE923}" srcOrd="1" destOrd="0" parTransId="{184E1F0B-6D85-7141-A0F4-18675EAE1CFF}" sibTransId="{A9E83972-4C40-6C4A-8CF7-625F442AA9F3}"/>
    <dgm:cxn modelId="{FBA781AF-2E24-4F1C-A2B9-92DBC2190237}" type="presOf" srcId="{CD7D0F71-BB5C-B941-8AB5-30B91052721E}" destId="{AA8D235F-AA22-3648-BE0F-46D29BD6EEF2}" srcOrd="1" destOrd="0" presId="urn:microsoft.com/office/officeart/2009/3/layout/HorizontalOrganizationChart"/>
    <dgm:cxn modelId="{15A3E858-7A1D-464C-934E-7BB0D40B1FAC}" type="presOf" srcId="{184E1F0B-6D85-7141-A0F4-18675EAE1CFF}" destId="{DB4CBEB5-DA16-714B-97FD-361BA04B0376}" srcOrd="0" destOrd="0" presId="urn:microsoft.com/office/officeart/2009/3/layout/HorizontalOrganizationChart"/>
    <dgm:cxn modelId="{0839BE81-D07B-7448-A9BD-EC61109BE0A5}" srcId="{B1D9BA8F-F259-7549-A507-A9FD733706C3}" destId="{510B1589-5E72-4046-BCBE-693E2548E585}" srcOrd="0" destOrd="0" parTransId="{4AA6B2FD-4157-B24F-A661-4E16BCA3CD46}" sibTransId="{447338C3-8546-8041-B928-93CE4E7A8563}"/>
    <dgm:cxn modelId="{457C87B0-1285-B649-AD45-993E381783A4}" srcId="{556B3A28-640F-794D-86E1-127CDD9CEA18}" destId="{B1D9BA8F-F259-7549-A507-A9FD733706C3}" srcOrd="0" destOrd="0" parTransId="{E6EEA739-0B36-E34E-BD1A-929501B42F51}" sibTransId="{7F0E4D50-E133-F546-86D6-E3A7BD734FDE}"/>
    <dgm:cxn modelId="{A8BA069C-DBB2-491A-978E-1EDE202872EF}" type="presOf" srcId="{82669E07-EFCB-0143-81DB-93A30A201C1F}" destId="{9BF81C7A-FF82-B447-A112-8ADD5F20BC1D}" srcOrd="0" destOrd="0" presId="urn:microsoft.com/office/officeart/2009/3/layout/HorizontalOrganizationChart"/>
    <dgm:cxn modelId="{CFE822AE-38C4-4A29-BA01-1D07671DCCCB}" type="presOf" srcId="{510B1589-5E72-4046-BCBE-693E2548E585}" destId="{65297FF2-A257-2642-A456-195823191C3D}" srcOrd="1" destOrd="0" presId="urn:microsoft.com/office/officeart/2009/3/layout/HorizontalOrganizationChart"/>
    <dgm:cxn modelId="{CA5703AD-D1CA-48A6-847E-5FEB8A8D9F64}" type="presOf" srcId="{B1D9BA8F-F259-7549-A507-A9FD733706C3}" destId="{461D8874-3480-764C-97C6-0A6EE4DEF279}" srcOrd="0" destOrd="0" presId="urn:microsoft.com/office/officeart/2009/3/layout/HorizontalOrganizationChart"/>
    <dgm:cxn modelId="{F147453F-03B7-4630-B570-CD9C18CB2D8D}" type="presParOf" srcId="{5B8918CA-A77E-9947-86C2-4F351300EFA7}" destId="{B8736B1E-06B3-2645-BBE5-8908C43BB822}" srcOrd="0" destOrd="0" presId="urn:microsoft.com/office/officeart/2009/3/layout/HorizontalOrganizationChart"/>
    <dgm:cxn modelId="{F76D1324-AE96-49D6-974B-0C0DE314A9F8}" type="presParOf" srcId="{B8736B1E-06B3-2645-BBE5-8908C43BB822}" destId="{7280FD59-0B73-B74E-B049-311163DA963A}" srcOrd="0" destOrd="0" presId="urn:microsoft.com/office/officeart/2009/3/layout/HorizontalOrganizationChart"/>
    <dgm:cxn modelId="{E2951492-8B48-4DD2-BE2F-9A95C6764105}" type="presParOf" srcId="{7280FD59-0B73-B74E-B049-311163DA963A}" destId="{461D8874-3480-764C-97C6-0A6EE4DEF279}" srcOrd="0" destOrd="0" presId="urn:microsoft.com/office/officeart/2009/3/layout/HorizontalOrganizationChart"/>
    <dgm:cxn modelId="{41715846-71D3-4135-A2A4-0666B710B608}" type="presParOf" srcId="{7280FD59-0B73-B74E-B049-311163DA963A}" destId="{7A97625F-E76E-6D45-8A9C-264E7B924D6A}" srcOrd="1" destOrd="0" presId="urn:microsoft.com/office/officeart/2009/3/layout/HorizontalOrganizationChart"/>
    <dgm:cxn modelId="{0489B381-130C-4BE8-8D96-CBAA85C22FD6}" type="presParOf" srcId="{B8736B1E-06B3-2645-BBE5-8908C43BB822}" destId="{A404E304-0A12-5E4A-89B8-2E3644CBD038}" srcOrd="1" destOrd="0" presId="urn:microsoft.com/office/officeart/2009/3/layout/HorizontalOrganizationChart"/>
    <dgm:cxn modelId="{84C91C85-0779-4D5E-94B3-643CE85DEED5}" type="presParOf" srcId="{A404E304-0A12-5E4A-89B8-2E3644CBD038}" destId="{DB4CBEB5-DA16-714B-97FD-361BA04B0376}" srcOrd="0" destOrd="0" presId="urn:microsoft.com/office/officeart/2009/3/layout/HorizontalOrganizationChart"/>
    <dgm:cxn modelId="{CC68D3A1-7F71-4EE0-8B02-4945396545E9}" type="presParOf" srcId="{A404E304-0A12-5E4A-89B8-2E3644CBD038}" destId="{206F59B1-CED2-814E-A405-E80E9B92975C}" srcOrd="1" destOrd="0" presId="urn:microsoft.com/office/officeart/2009/3/layout/HorizontalOrganizationChart"/>
    <dgm:cxn modelId="{2463E97C-B836-41CA-9017-11319C644417}" type="presParOf" srcId="{206F59B1-CED2-814E-A405-E80E9B92975C}" destId="{48554E84-C014-E441-9534-E9F8FEC778BD}" srcOrd="0" destOrd="0" presId="urn:microsoft.com/office/officeart/2009/3/layout/HorizontalOrganizationChart"/>
    <dgm:cxn modelId="{B36FD513-412F-4ED3-B83D-B49723A17449}" type="presParOf" srcId="{48554E84-C014-E441-9534-E9F8FEC778BD}" destId="{9B55D7BF-3C3C-E349-B567-0CE99841D078}" srcOrd="0" destOrd="0" presId="urn:microsoft.com/office/officeart/2009/3/layout/HorizontalOrganizationChart"/>
    <dgm:cxn modelId="{2B6DAF82-C293-4A40-BEA9-C7DA1C227CDD}" type="presParOf" srcId="{48554E84-C014-E441-9534-E9F8FEC778BD}" destId="{4F2F7A8E-B687-414F-8F51-3FC9720A6FAA}" srcOrd="1" destOrd="0" presId="urn:microsoft.com/office/officeart/2009/3/layout/HorizontalOrganizationChart"/>
    <dgm:cxn modelId="{8B139746-67ED-4DA7-A5D6-8AEBDA7C024E}" type="presParOf" srcId="{206F59B1-CED2-814E-A405-E80E9B92975C}" destId="{280E4898-9360-5E4F-98E1-0C109F4E15F8}" srcOrd="1" destOrd="0" presId="urn:microsoft.com/office/officeart/2009/3/layout/HorizontalOrganizationChart"/>
    <dgm:cxn modelId="{ACF9762F-5D0B-4A9E-95B7-7F4AFA0A5D21}" type="presParOf" srcId="{206F59B1-CED2-814E-A405-E80E9B92975C}" destId="{3A979350-2452-6B4B-87EB-DCEDEACD1AF5}" srcOrd="2" destOrd="0" presId="urn:microsoft.com/office/officeart/2009/3/layout/HorizontalOrganizationChart"/>
    <dgm:cxn modelId="{88641692-562C-4BF8-9039-E2811685CEF2}" type="presParOf" srcId="{A404E304-0A12-5E4A-89B8-2E3644CBD038}" destId="{9BF81C7A-FF82-B447-A112-8ADD5F20BC1D}" srcOrd="2" destOrd="0" presId="urn:microsoft.com/office/officeart/2009/3/layout/HorizontalOrganizationChart"/>
    <dgm:cxn modelId="{23C291ED-B1E2-445A-8F62-9F1FB357E888}" type="presParOf" srcId="{A404E304-0A12-5E4A-89B8-2E3644CBD038}" destId="{438D12FE-32BB-664A-8130-5E741409BDEA}" srcOrd="3" destOrd="0" presId="urn:microsoft.com/office/officeart/2009/3/layout/HorizontalOrganizationChart"/>
    <dgm:cxn modelId="{EC505AAC-E067-4443-B1B0-32F970DE8ED7}" type="presParOf" srcId="{438D12FE-32BB-664A-8130-5E741409BDEA}" destId="{71B019D5-5AED-A04A-B399-255BAC2B0B9A}" srcOrd="0" destOrd="0" presId="urn:microsoft.com/office/officeart/2009/3/layout/HorizontalOrganizationChart"/>
    <dgm:cxn modelId="{A7B0EBB1-AC42-417B-A641-43458F397194}" type="presParOf" srcId="{71B019D5-5AED-A04A-B399-255BAC2B0B9A}" destId="{7139FA46-CFE5-1349-800C-D437A6809204}" srcOrd="0" destOrd="0" presId="urn:microsoft.com/office/officeart/2009/3/layout/HorizontalOrganizationChart"/>
    <dgm:cxn modelId="{AAA41565-B242-40D6-9412-57B6C0B74BF2}" type="presParOf" srcId="{71B019D5-5AED-A04A-B399-255BAC2B0B9A}" destId="{549CC24B-F016-ED49-8001-7E055671C084}" srcOrd="1" destOrd="0" presId="urn:microsoft.com/office/officeart/2009/3/layout/HorizontalOrganizationChart"/>
    <dgm:cxn modelId="{4EEEBBCC-532D-4412-81D2-C2F38CF82D19}" type="presParOf" srcId="{438D12FE-32BB-664A-8130-5E741409BDEA}" destId="{4B9CC2EB-688D-6C49-89E9-5725D709CAD0}" srcOrd="1" destOrd="0" presId="urn:microsoft.com/office/officeart/2009/3/layout/HorizontalOrganizationChart"/>
    <dgm:cxn modelId="{D273F8F4-A105-47E4-8908-56CB2D67AA31}" type="presParOf" srcId="{438D12FE-32BB-664A-8130-5E741409BDEA}" destId="{C35DBA79-C929-B746-8BC2-6E6423A216DB}" srcOrd="2" destOrd="0" presId="urn:microsoft.com/office/officeart/2009/3/layout/HorizontalOrganizationChart"/>
    <dgm:cxn modelId="{C4628C9C-C19A-4882-AE56-6C027767C570}" type="presParOf" srcId="{A404E304-0A12-5E4A-89B8-2E3644CBD038}" destId="{756F5BF0-2B98-414A-98FA-A67083B67110}" srcOrd="4" destOrd="0" presId="urn:microsoft.com/office/officeart/2009/3/layout/HorizontalOrganizationChart"/>
    <dgm:cxn modelId="{9496D0F2-C94B-4636-B849-249A7FDFF201}" type="presParOf" srcId="{A404E304-0A12-5E4A-89B8-2E3644CBD038}" destId="{FFDCAB7C-C080-F842-998F-5AC342C5CCF6}" srcOrd="5" destOrd="0" presId="urn:microsoft.com/office/officeart/2009/3/layout/HorizontalOrganizationChart"/>
    <dgm:cxn modelId="{6E766B12-F508-4756-BA57-FD3C926E0B23}" type="presParOf" srcId="{FFDCAB7C-C080-F842-998F-5AC342C5CCF6}" destId="{CE190D76-9705-BD4A-ABD0-0245AD528545}" srcOrd="0" destOrd="0" presId="urn:microsoft.com/office/officeart/2009/3/layout/HorizontalOrganizationChart"/>
    <dgm:cxn modelId="{47A84612-75D7-4A00-9A6D-E582FDB8D13D}" type="presParOf" srcId="{CE190D76-9705-BD4A-ABD0-0245AD528545}" destId="{76794A9E-0756-9F4A-BF79-C99BD3B9AF12}" srcOrd="0" destOrd="0" presId="urn:microsoft.com/office/officeart/2009/3/layout/HorizontalOrganizationChart"/>
    <dgm:cxn modelId="{B4AAF6DF-793E-47CB-8FC8-F10622E432F2}" type="presParOf" srcId="{CE190D76-9705-BD4A-ABD0-0245AD528545}" destId="{AA8D235F-AA22-3648-BE0F-46D29BD6EEF2}" srcOrd="1" destOrd="0" presId="urn:microsoft.com/office/officeart/2009/3/layout/HorizontalOrganizationChart"/>
    <dgm:cxn modelId="{072BBD1F-24AF-4D2C-A2F7-142CEFFC81D5}" type="presParOf" srcId="{FFDCAB7C-C080-F842-998F-5AC342C5CCF6}" destId="{7D4C3434-B6F2-824D-97B2-DE82E8A25D1A}" srcOrd="1" destOrd="0" presId="urn:microsoft.com/office/officeart/2009/3/layout/HorizontalOrganizationChart"/>
    <dgm:cxn modelId="{8D5C6CCE-9A4A-478B-BEDB-801CD49087D3}" type="presParOf" srcId="{FFDCAB7C-C080-F842-998F-5AC342C5CCF6}" destId="{A61FB0BC-0969-394D-B075-4EB2A34EB633}" srcOrd="2" destOrd="0" presId="urn:microsoft.com/office/officeart/2009/3/layout/HorizontalOrganizationChart"/>
    <dgm:cxn modelId="{DDB9FE02-A0D3-49A9-B96F-59462EB89035}" type="presParOf" srcId="{B8736B1E-06B3-2645-BBE5-8908C43BB822}" destId="{86E5A24B-1EEF-BE4B-82DA-B4BE850C0D68}" srcOrd="2" destOrd="0" presId="urn:microsoft.com/office/officeart/2009/3/layout/HorizontalOrganizationChart"/>
    <dgm:cxn modelId="{45B43F76-4177-418B-9A17-F981B4269E32}" type="presParOf" srcId="{86E5A24B-1EEF-BE4B-82DA-B4BE850C0D68}" destId="{68C42ACB-7114-2347-B0E5-BFF1694E1D32}" srcOrd="0" destOrd="0" presId="urn:microsoft.com/office/officeart/2009/3/layout/HorizontalOrganizationChart"/>
    <dgm:cxn modelId="{1987C2C4-CEAB-41AD-955F-DDB63C8DE576}" type="presParOf" srcId="{86E5A24B-1EEF-BE4B-82DA-B4BE850C0D68}" destId="{6D56A8FE-4D0E-AD41-97EF-F227CD835356}" srcOrd="1" destOrd="0" presId="urn:microsoft.com/office/officeart/2009/3/layout/HorizontalOrganizationChart"/>
    <dgm:cxn modelId="{A5B19C16-714D-4F9D-8CF3-4F24450DD7C8}" type="presParOf" srcId="{6D56A8FE-4D0E-AD41-97EF-F227CD835356}" destId="{6F3AAB90-7189-054E-87B1-EB872ED53996}" srcOrd="0" destOrd="0" presId="urn:microsoft.com/office/officeart/2009/3/layout/HorizontalOrganizationChart"/>
    <dgm:cxn modelId="{6377E562-6D37-4B16-816B-173E001E8EA3}" type="presParOf" srcId="{6F3AAB90-7189-054E-87B1-EB872ED53996}" destId="{7AC8D50E-FA5C-4143-A10F-B22E02F2AE37}" srcOrd="0" destOrd="0" presId="urn:microsoft.com/office/officeart/2009/3/layout/HorizontalOrganizationChart"/>
    <dgm:cxn modelId="{9C5A8253-5887-4D9C-8061-2F3E6B180F98}" type="presParOf" srcId="{6F3AAB90-7189-054E-87B1-EB872ED53996}" destId="{65297FF2-A257-2642-A456-195823191C3D}" srcOrd="1" destOrd="0" presId="urn:microsoft.com/office/officeart/2009/3/layout/HorizontalOrganizationChart"/>
    <dgm:cxn modelId="{18E48C7A-0658-4BCB-A063-00307988CCDF}" type="presParOf" srcId="{6D56A8FE-4D0E-AD41-97EF-F227CD835356}" destId="{A7FD7D60-9D56-174A-9A08-01B876155969}" srcOrd="1" destOrd="0" presId="urn:microsoft.com/office/officeart/2009/3/layout/HorizontalOrganizationChart"/>
    <dgm:cxn modelId="{6E60D59E-E264-4899-AB4F-A17D2CE31172}" type="presParOf" srcId="{6D56A8FE-4D0E-AD41-97EF-F227CD835356}" destId="{28C59434-B587-B54D-8421-4CB3439739C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6B3A28-640F-794D-86E1-127CDD9CEA18}"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510B1589-5E72-4046-BCBE-693E2548E585}" type="asst">
      <dgm:prSet phldrT="[Text]" custT="1"/>
      <dgm:spPr/>
      <dgm:t>
        <a:bodyPr/>
        <a:lstStyle/>
        <a:p>
          <a:r>
            <a:rPr lang="en-US" sz="3600" dirty="0" smtClean="0"/>
            <a:t>number of years</a:t>
          </a:r>
          <a:endParaRPr lang="en-US" sz="3600" dirty="0"/>
        </a:p>
      </dgm:t>
    </dgm:pt>
    <dgm:pt modelId="{4AA6B2FD-4157-B24F-A661-4E16BCA3CD46}" type="parTrans" cxnId="{0839BE81-D07B-7448-A9BD-EC61109BE0A5}">
      <dgm:prSet/>
      <dgm:spPr/>
      <dgm:t>
        <a:bodyPr/>
        <a:lstStyle/>
        <a:p>
          <a:endParaRPr lang="en-US"/>
        </a:p>
      </dgm:t>
    </dgm:pt>
    <dgm:pt modelId="{447338C3-8546-8041-B928-93CE4E7A8563}" type="sibTrans" cxnId="{0839BE81-D07B-7448-A9BD-EC61109BE0A5}">
      <dgm:prSet/>
      <dgm:spPr/>
      <dgm:t>
        <a:bodyPr/>
        <a:lstStyle/>
        <a:p>
          <a:endParaRPr lang="en-US"/>
        </a:p>
      </dgm:t>
    </dgm:pt>
    <dgm:pt modelId="{0659DCE8-F86E-1F44-8CA3-0C21EEBAE923}">
      <dgm:prSet phldrT="[Text]" custT="1"/>
      <dgm:spPr/>
      <dgm:t>
        <a:bodyPr/>
        <a:lstStyle/>
        <a:p>
          <a:r>
            <a:rPr lang="en-US" sz="3600" dirty="0" smtClean="0"/>
            <a:t>Full Scholarship</a:t>
          </a:r>
          <a:endParaRPr lang="en-US" sz="3600" dirty="0"/>
        </a:p>
      </dgm:t>
    </dgm:pt>
    <dgm:pt modelId="{184E1F0B-6D85-7141-A0F4-18675EAE1CFF}" type="parTrans" cxnId="{AE313DA5-2D76-E244-86CE-62BC7B8CDE1C}">
      <dgm:prSet/>
      <dgm:spPr>
        <a:ln w="38100"/>
      </dgm:spPr>
      <dgm:t>
        <a:bodyPr/>
        <a:lstStyle/>
        <a:p>
          <a:endParaRPr lang="en-US"/>
        </a:p>
      </dgm:t>
    </dgm:pt>
    <dgm:pt modelId="{A9E83972-4C40-6C4A-8CF7-625F442AA9F3}" type="sibTrans" cxnId="{AE313DA5-2D76-E244-86CE-62BC7B8CDE1C}">
      <dgm:prSet/>
      <dgm:spPr/>
      <dgm:t>
        <a:bodyPr/>
        <a:lstStyle/>
        <a:p>
          <a:endParaRPr lang="en-US"/>
        </a:p>
      </dgm:t>
    </dgm:pt>
    <dgm:pt modelId="{6DC87687-0669-E143-B0A5-FCE6B5AB270D}">
      <dgm:prSet phldrT="[Text]" custT="1"/>
      <dgm:spPr/>
      <dgm:t>
        <a:bodyPr/>
        <a:lstStyle/>
        <a:p>
          <a:r>
            <a:rPr lang="en-US" sz="3600" dirty="0" smtClean="0"/>
            <a:t>$3,000/yr</a:t>
          </a:r>
          <a:endParaRPr lang="en-US" sz="3600" dirty="0"/>
        </a:p>
      </dgm:t>
    </dgm:pt>
    <dgm:pt modelId="{82669E07-EFCB-0143-81DB-93A30A201C1F}" type="parTrans" cxnId="{F1ACB64A-AD29-524B-8C9E-5F2C1AFCBA67}">
      <dgm:prSet/>
      <dgm:spPr>
        <a:ln w="38100"/>
      </dgm:spPr>
      <dgm:t>
        <a:bodyPr/>
        <a:lstStyle/>
        <a:p>
          <a:endParaRPr lang="en-US"/>
        </a:p>
      </dgm:t>
    </dgm:pt>
    <dgm:pt modelId="{68FD6172-5A0C-FB44-A6D9-1D5E84618ACA}" type="sibTrans" cxnId="{F1ACB64A-AD29-524B-8C9E-5F2C1AFCBA67}">
      <dgm:prSet/>
      <dgm:spPr/>
      <dgm:t>
        <a:bodyPr/>
        <a:lstStyle/>
        <a:p>
          <a:endParaRPr lang="en-US"/>
        </a:p>
      </dgm:t>
    </dgm:pt>
    <dgm:pt modelId="{CD7D0F71-BB5C-B941-8AB5-30B91052721E}">
      <dgm:prSet phldrT="[Text]" custT="1"/>
      <dgm:spPr/>
      <dgm:t>
        <a:bodyPr/>
        <a:lstStyle/>
        <a:p>
          <a:r>
            <a:rPr lang="en-US" sz="3600" dirty="0" smtClean="0"/>
            <a:t>$1,000/yr</a:t>
          </a:r>
          <a:endParaRPr lang="en-US" sz="3600" dirty="0"/>
        </a:p>
      </dgm:t>
    </dgm:pt>
    <dgm:pt modelId="{836CBF70-2BB5-5745-BCA6-21B76A2A7C25}" type="parTrans" cxnId="{238A9348-748B-D34E-B5DA-272B626E18A9}">
      <dgm:prSet/>
      <dgm:spPr>
        <a:ln w="38100"/>
      </dgm:spPr>
      <dgm:t>
        <a:bodyPr/>
        <a:lstStyle/>
        <a:p>
          <a:endParaRPr lang="en-US"/>
        </a:p>
      </dgm:t>
    </dgm:pt>
    <dgm:pt modelId="{19C9B8EF-DF34-FA4D-AAE5-364241AABD06}" type="sibTrans" cxnId="{238A9348-748B-D34E-B5DA-272B626E18A9}">
      <dgm:prSet/>
      <dgm:spPr/>
      <dgm:t>
        <a:bodyPr/>
        <a:lstStyle/>
        <a:p>
          <a:endParaRPr lang="en-US"/>
        </a:p>
      </dgm:t>
    </dgm:pt>
    <dgm:pt modelId="{5B8918CA-A77E-9947-86C2-4F351300EFA7}" type="pres">
      <dgm:prSet presAssocID="{556B3A28-640F-794D-86E1-127CDD9CEA18}" presName="hierChild1" presStyleCnt="0">
        <dgm:presLayoutVars>
          <dgm:orgChart val="1"/>
          <dgm:chPref val="1"/>
          <dgm:dir val="rev"/>
          <dgm:animOne val="branch"/>
          <dgm:animLvl val="lvl"/>
          <dgm:resizeHandles/>
        </dgm:presLayoutVars>
      </dgm:prSet>
      <dgm:spPr/>
      <dgm:t>
        <a:bodyPr/>
        <a:lstStyle/>
        <a:p>
          <a:endParaRPr lang="en-US"/>
        </a:p>
      </dgm:t>
    </dgm:pt>
    <dgm:pt modelId="{5C9B5539-D3F6-1441-A610-22B5F6E57B91}" type="pres">
      <dgm:prSet presAssocID="{510B1589-5E72-4046-BCBE-693E2548E585}" presName="hierRoot1" presStyleCnt="0">
        <dgm:presLayoutVars>
          <dgm:hierBranch val="init"/>
        </dgm:presLayoutVars>
      </dgm:prSet>
      <dgm:spPr/>
    </dgm:pt>
    <dgm:pt modelId="{893F1C33-EF42-6F4A-8CAE-E37A78C3E852}" type="pres">
      <dgm:prSet presAssocID="{510B1589-5E72-4046-BCBE-693E2548E585}" presName="rootComposite1" presStyleCnt="0"/>
      <dgm:spPr/>
    </dgm:pt>
    <dgm:pt modelId="{E63C7FC9-A976-E44D-A8CD-50574AA2514E}" type="pres">
      <dgm:prSet presAssocID="{510B1589-5E72-4046-BCBE-693E2548E585}" presName="rootText1" presStyleLbl="node0" presStyleIdx="0" presStyleCnt="1" custScaleX="107111">
        <dgm:presLayoutVars>
          <dgm:chPref val="3"/>
        </dgm:presLayoutVars>
      </dgm:prSet>
      <dgm:spPr/>
      <dgm:t>
        <a:bodyPr/>
        <a:lstStyle/>
        <a:p>
          <a:endParaRPr lang="en-US"/>
        </a:p>
      </dgm:t>
    </dgm:pt>
    <dgm:pt modelId="{13CDE314-0A88-A34C-B866-2059C3A5A5ED}" type="pres">
      <dgm:prSet presAssocID="{510B1589-5E72-4046-BCBE-693E2548E585}" presName="rootConnector1" presStyleLbl="asst0" presStyleIdx="0" presStyleCnt="0"/>
      <dgm:spPr/>
      <dgm:t>
        <a:bodyPr/>
        <a:lstStyle/>
        <a:p>
          <a:endParaRPr lang="en-US"/>
        </a:p>
      </dgm:t>
    </dgm:pt>
    <dgm:pt modelId="{CBF644A0-DFBA-0A4C-B9FC-C6CA349F7B62}" type="pres">
      <dgm:prSet presAssocID="{510B1589-5E72-4046-BCBE-693E2548E585}" presName="hierChild2" presStyleCnt="0"/>
      <dgm:spPr/>
    </dgm:pt>
    <dgm:pt modelId="{C25B0D18-F9E4-D54B-829D-339E41138235}" type="pres">
      <dgm:prSet presAssocID="{184E1F0B-6D85-7141-A0F4-18675EAE1CFF}" presName="Name66" presStyleLbl="parChTrans1D2" presStyleIdx="0" presStyleCnt="3"/>
      <dgm:spPr/>
      <dgm:t>
        <a:bodyPr/>
        <a:lstStyle/>
        <a:p>
          <a:endParaRPr lang="en-US"/>
        </a:p>
      </dgm:t>
    </dgm:pt>
    <dgm:pt modelId="{206F59B1-CED2-814E-A405-E80E9B92975C}" type="pres">
      <dgm:prSet presAssocID="{0659DCE8-F86E-1F44-8CA3-0C21EEBAE923}" presName="hierRoot2" presStyleCnt="0">
        <dgm:presLayoutVars>
          <dgm:hierBranch val="init"/>
        </dgm:presLayoutVars>
      </dgm:prSet>
      <dgm:spPr/>
    </dgm:pt>
    <dgm:pt modelId="{48554E84-C014-E441-9534-E9F8FEC778BD}" type="pres">
      <dgm:prSet presAssocID="{0659DCE8-F86E-1F44-8CA3-0C21EEBAE923}" presName="rootComposite" presStyleCnt="0"/>
      <dgm:spPr/>
    </dgm:pt>
    <dgm:pt modelId="{9B55D7BF-3C3C-E349-B567-0CE99841D078}" type="pres">
      <dgm:prSet presAssocID="{0659DCE8-F86E-1F44-8CA3-0C21EEBAE923}" presName="rootText" presStyleLbl="node2" presStyleIdx="0" presStyleCnt="3">
        <dgm:presLayoutVars>
          <dgm:chPref val="3"/>
        </dgm:presLayoutVars>
      </dgm:prSet>
      <dgm:spPr/>
      <dgm:t>
        <a:bodyPr/>
        <a:lstStyle/>
        <a:p>
          <a:endParaRPr lang="en-US"/>
        </a:p>
      </dgm:t>
    </dgm:pt>
    <dgm:pt modelId="{4F2F7A8E-B687-414F-8F51-3FC9720A6FAA}" type="pres">
      <dgm:prSet presAssocID="{0659DCE8-F86E-1F44-8CA3-0C21EEBAE923}" presName="rootConnector" presStyleLbl="node2" presStyleIdx="0" presStyleCnt="3"/>
      <dgm:spPr/>
      <dgm:t>
        <a:bodyPr/>
        <a:lstStyle/>
        <a:p>
          <a:endParaRPr lang="en-US"/>
        </a:p>
      </dgm:t>
    </dgm:pt>
    <dgm:pt modelId="{280E4898-9360-5E4F-98E1-0C109F4E15F8}" type="pres">
      <dgm:prSet presAssocID="{0659DCE8-F86E-1F44-8CA3-0C21EEBAE923}" presName="hierChild4" presStyleCnt="0"/>
      <dgm:spPr/>
    </dgm:pt>
    <dgm:pt modelId="{3A979350-2452-6B4B-87EB-DCEDEACD1AF5}" type="pres">
      <dgm:prSet presAssocID="{0659DCE8-F86E-1F44-8CA3-0C21EEBAE923}" presName="hierChild5" presStyleCnt="0"/>
      <dgm:spPr/>
    </dgm:pt>
    <dgm:pt modelId="{6648AA84-06F8-9E41-80D3-CB217D1505BB}" type="pres">
      <dgm:prSet presAssocID="{82669E07-EFCB-0143-81DB-93A30A201C1F}" presName="Name66" presStyleLbl="parChTrans1D2" presStyleIdx="1" presStyleCnt="3"/>
      <dgm:spPr/>
      <dgm:t>
        <a:bodyPr/>
        <a:lstStyle/>
        <a:p>
          <a:endParaRPr lang="en-US"/>
        </a:p>
      </dgm:t>
    </dgm:pt>
    <dgm:pt modelId="{438D12FE-32BB-664A-8130-5E741409BDEA}" type="pres">
      <dgm:prSet presAssocID="{6DC87687-0669-E143-B0A5-FCE6B5AB270D}" presName="hierRoot2" presStyleCnt="0">
        <dgm:presLayoutVars>
          <dgm:hierBranch val="init"/>
        </dgm:presLayoutVars>
      </dgm:prSet>
      <dgm:spPr/>
    </dgm:pt>
    <dgm:pt modelId="{71B019D5-5AED-A04A-B399-255BAC2B0B9A}" type="pres">
      <dgm:prSet presAssocID="{6DC87687-0669-E143-B0A5-FCE6B5AB270D}" presName="rootComposite" presStyleCnt="0"/>
      <dgm:spPr/>
    </dgm:pt>
    <dgm:pt modelId="{7139FA46-CFE5-1349-800C-D437A6809204}" type="pres">
      <dgm:prSet presAssocID="{6DC87687-0669-E143-B0A5-FCE6B5AB270D}" presName="rootText" presStyleLbl="node2" presStyleIdx="1" presStyleCnt="3" custLinFactNeighborX="-797">
        <dgm:presLayoutVars>
          <dgm:chPref val="3"/>
        </dgm:presLayoutVars>
      </dgm:prSet>
      <dgm:spPr/>
      <dgm:t>
        <a:bodyPr/>
        <a:lstStyle/>
        <a:p>
          <a:endParaRPr lang="en-US"/>
        </a:p>
      </dgm:t>
    </dgm:pt>
    <dgm:pt modelId="{549CC24B-F016-ED49-8001-7E055671C084}" type="pres">
      <dgm:prSet presAssocID="{6DC87687-0669-E143-B0A5-FCE6B5AB270D}" presName="rootConnector" presStyleLbl="node2" presStyleIdx="1" presStyleCnt="3"/>
      <dgm:spPr/>
      <dgm:t>
        <a:bodyPr/>
        <a:lstStyle/>
        <a:p>
          <a:endParaRPr lang="en-US"/>
        </a:p>
      </dgm:t>
    </dgm:pt>
    <dgm:pt modelId="{4B9CC2EB-688D-6C49-89E9-5725D709CAD0}" type="pres">
      <dgm:prSet presAssocID="{6DC87687-0669-E143-B0A5-FCE6B5AB270D}" presName="hierChild4" presStyleCnt="0"/>
      <dgm:spPr/>
    </dgm:pt>
    <dgm:pt modelId="{C35DBA79-C929-B746-8BC2-6E6423A216DB}" type="pres">
      <dgm:prSet presAssocID="{6DC87687-0669-E143-B0A5-FCE6B5AB270D}" presName="hierChild5" presStyleCnt="0"/>
      <dgm:spPr/>
    </dgm:pt>
    <dgm:pt modelId="{8D10FC91-D1AE-0A44-936F-39BEBCD4F3B9}" type="pres">
      <dgm:prSet presAssocID="{836CBF70-2BB5-5745-BCA6-21B76A2A7C25}" presName="Name66" presStyleLbl="parChTrans1D2" presStyleIdx="2" presStyleCnt="3"/>
      <dgm:spPr/>
      <dgm:t>
        <a:bodyPr/>
        <a:lstStyle/>
        <a:p>
          <a:endParaRPr lang="en-US"/>
        </a:p>
      </dgm:t>
    </dgm:pt>
    <dgm:pt modelId="{FFDCAB7C-C080-F842-998F-5AC342C5CCF6}" type="pres">
      <dgm:prSet presAssocID="{CD7D0F71-BB5C-B941-8AB5-30B91052721E}" presName="hierRoot2" presStyleCnt="0">
        <dgm:presLayoutVars>
          <dgm:hierBranch val="init"/>
        </dgm:presLayoutVars>
      </dgm:prSet>
      <dgm:spPr/>
    </dgm:pt>
    <dgm:pt modelId="{CE190D76-9705-BD4A-ABD0-0245AD528545}" type="pres">
      <dgm:prSet presAssocID="{CD7D0F71-BB5C-B941-8AB5-30B91052721E}" presName="rootComposite" presStyleCnt="0"/>
      <dgm:spPr/>
    </dgm:pt>
    <dgm:pt modelId="{76794A9E-0756-9F4A-BF79-C99BD3B9AF12}" type="pres">
      <dgm:prSet presAssocID="{CD7D0F71-BB5C-B941-8AB5-30B91052721E}" presName="rootText" presStyleLbl="node2" presStyleIdx="2" presStyleCnt="3">
        <dgm:presLayoutVars>
          <dgm:chPref val="3"/>
        </dgm:presLayoutVars>
      </dgm:prSet>
      <dgm:spPr/>
      <dgm:t>
        <a:bodyPr/>
        <a:lstStyle/>
        <a:p>
          <a:endParaRPr lang="en-US"/>
        </a:p>
      </dgm:t>
    </dgm:pt>
    <dgm:pt modelId="{AA8D235F-AA22-3648-BE0F-46D29BD6EEF2}" type="pres">
      <dgm:prSet presAssocID="{CD7D0F71-BB5C-B941-8AB5-30B91052721E}" presName="rootConnector" presStyleLbl="node2" presStyleIdx="2" presStyleCnt="3"/>
      <dgm:spPr/>
      <dgm:t>
        <a:bodyPr/>
        <a:lstStyle/>
        <a:p>
          <a:endParaRPr lang="en-US"/>
        </a:p>
      </dgm:t>
    </dgm:pt>
    <dgm:pt modelId="{7D4C3434-B6F2-824D-97B2-DE82E8A25D1A}" type="pres">
      <dgm:prSet presAssocID="{CD7D0F71-BB5C-B941-8AB5-30B91052721E}" presName="hierChild4" presStyleCnt="0"/>
      <dgm:spPr/>
    </dgm:pt>
    <dgm:pt modelId="{A61FB0BC-0969-394D-B075-4EB2A34EB633}" type="pres">
      <dgm:prSet presAssocID="{CD7D0F71-BB5C-B941-8AB5-30B91052721E}" presName="hierChild5" presStyleCnt="0"/>
      <dgm:spPr/>
    </dgm:pt>
    <dgm:pt modelId="{569EB4AA-595E-F742-A295-78C5C22577D4}" type="pres">
      <dgm:prSet presAssocID="{510B1589-5E72-4046-BCBE-693E2548E585}" presName="hierChild3" presStyleCnt="0"/>
      <dgm:spPr/>
    </dgm:pt>
  </dgm:ptLst>
  <dgm:cxnLst>
    <dgm:cxn modelId="{7F2A4351-9B09-4E04-805A-50BD1EC67E23}" type="presOf" srcId="{6DC87687-0669-E143-B0A5-FCE6B5AB270D}" destId="{549CC24B-F016-ED49-8001-7E055671C084}" srcOrd="1" destOrd="0" presId="urn:microsoft.com/office/officeart/2009/3/layout/HorizontalOrganizationChart"/>
    <dgm:cxn modelId="{9EF7D999-17B7-4798-AE5F-2BB223C0C401}" type="presOf" srcId="{556B3A28-640F-794D-86E1-127CDD9CEA18}" destId="{5B8918CA-A77E-9947-86C2-4F351300EFA7}" srcOrd="0" destOrd="0" presId="urn:microsoft.com/office/officeart/2009/3/layout/HorizontalOrganizationChart"/>
    <dgm:cxn modelId="{238A9348-748B-D34E-B5DA-272B626E18A9}" srcId="{510B1589-5E72-4046-BCBE-693E2548E585}" destId="{CD7D0F71-BB5C-B941-8AB5-30B91052721E}" srcOrd="2" destOrd="0" parTransId="{836CBF70-2BB5-5745-BCA6-21B76A2A7C25}" sibTransId="{19C9B8EF-DF34-FA4D-AAE5-364241AABD06}"/>
    <dgm:cxn modelId="{AE313DA5-2D76-E244-86CE-62BC7B8CDE1C}" srcId="{510B1589-5E72-4046-BCBE-693E2548E585}" destId="{0659DCE8-F86E-1F44-8CA3-0C21EEBAE923}" srcOrd="0" destOrd="0" parTransId="{184E1F0B-6D85-7141-A0F4-18675EAE1CFF}" sibTransId="{A9E83972-4C40-6C4A-8CF7-625F442AA9F3}"/>
    <dgm:cxn modelId="{5CDBEED8-73D1-401F-BA69-1625A440A125}" type="presOf" srcId="{0659DCE8-F86E-1F44-8CA3-0C21EEBAE923}" destId="{9B55D7BF-3C3C-E349-B567-0CE99841D078}" srcOrd="0" destOrd="0" presId="urn:microsoft.com/office/officeart/2009/3/layout/HorizontalOrganizationChart"/>
    <dgm:cxn modelId="{B21680B6-A0E1-4D6D-A3C7-0CF1FD4144CB}" type="presOf" srcId="{6DC87687-0669-E143-B0A5-FCE6B5AB270D}" destId="{7139FA46-CFE5-1349-800C-D437A6809204}" srcOrd="0" destOrd="0" presId="urn:microsoft.com/office/officeart/2009/3/layout/HorizontalOrganizationChart"/>
    <dgm:cxn modelId="{982EF140-F1DA-47DC-923D-72BF9B9E596A}" type="presOf" srcId="{82669E07-EFCB-0143-81DB-93A30A201C1F}" destId="{6648AA84-06F8-9E41-80D3-CB217D1505BB}" srcOrd="0" destOrd="0" presId="urn:microsoft.com/office/officeart/2009/3/layout/HorizontalOrganizationChart"/>
    <dgm:cxn modelId="{C322F526-9C8C-40E0-A417-9279DE2EAC0C}" type="presOf" srcId="{836CBF70-2BB5-5745-BCA6-21B76A2A7C25}" destId="{8D10FC91-D1AE-0A44-936F-39BEBCD4F3B9}" srcOrd="0" destOrd="0" presId="urn:microsoft.com/office/officeart/2009/3/layout/HorizontalOrganizationChart"/>
    <dgm:cxn modelId="{F1ACB64A-AD29-524B-8C9E-5F2C1AFCBA67}" srcId="{510B1589-5E72-4046-BCBE-693E2548E585}" destId="{6DC87687-0669-E143-B0A5-FCE6B5AB270D}" srcOrd="1" destOrd="0" parTransId="{82669E07-EFCB-0143-81DB-93A30A201C1F}" sibTransId="{68FD6172-5A0C-FB44-A6D9-1D5E84618ACA}"/>
    <dgm:cxn modelId="{094ECA36-8B39-4985-BC26-BE3DD9D2BF6E}" type="presOf" srcId="{CD7D0F71-BB5C-B941-8AB5-30B91052721E}" destId="{76794A9E-0756-9F4A-BF79-C99BD3B9AF12}" srcOrd="0" destOrd="0" presId="urn:microsoft.com/office/officeart/2009/3/layout/HorizontalOrganizationChart"/>
    <dgm:cxn modelId="{20933D73-F658-4C0A-A7D5-CE267E758FE5}" type="presOf" srcId="{0659DCE8-F86E-1F44-8CA3-0C21EEBAE923}" destId="{4F2F7A8E-B687-414F-8F51-3FC9720A6FAA}" srcOrd="1" destOrd="0" presId="urn:microsoft.com/office/officeart/2009/3/layout/HorizontalOrganizationChart"/>
    <dgm:cxn modelId="{C6D2068D-FA84-4567-A13C-36545BC3650F}" type="presOf" srcId="{510B1589-5E72-4046-BCBE-693E2548E585}" destId="{E63C7FC9-A976-E44D-A8CD-50574AA2514E}" srcOrd="0" destOrd="0" presId="urn:microsoft.com/office/officeart/2009/3/layout/HorizontalOrganizationChart"/>
    <dgm:cxn modelId="{31FF8610-15FE-47A4-A9CF-31B2B80E506C}" type="presOf" srcId="{CD7D0F71-BB5C-B941-8AB5-30B91052721E}" destId="{AA8D235F-AA22-3648-BE0F-46D29BD6EEF2}" srcOrd="1" destOrd="0" presId="urn:microsoft.com/office/officeart/2009/3/layout/HorizontalOrganizationChart"/>
    <dgm:cxn modelId="{E30E7E42-2BE7-413C-A263-7EA2F75AE487}" type="presOf" srcId="{184E1F0B-6D85-7141-A0F4-18675EAE1CFF}" destId="{C25B0D18-F9E4-D54B-829D-339E41138235}" srcOrd="0" destOrd="0" presId="urn:microsoft.com/office/officeart/2009/3/layout/HorizontalOrganizationChart"/>
    <dgm:cxn modelId="{41C09E42-68B3-420E-89EB-650FE8F9424D}" type="presOf" srcId="{510B1589-5E72-4046-BCBE-693E2548E585}" destId="{13CDE314-0A88-A34C-B866-2059C3A5A5ED}" srcOrd="1" destOrd="0" presId="urn:microsoft.com/office/officeart/2009/3/layout/HorizontalOrganizationChart"/>
    <dgm:cxn modelId="{0839BE81-D07B-7448-A9BD-EC61109BE0A5}" srcId="{556B3A28-640F-794D-86E1-127CDD9CEA18}" destId="{510B1589-5E72-4046-BCBE-693E2548E585}" srcOrd="0" destOrd="0" parTransId="{4AA6B2FD-4157-B24F-A661-4E16BCA3CD46}" sibTransId="{447338C3-8546-8041-B928-93CE4E7A8563}"/>
    <dgm:cxn modelId="{D8BF0DE3-CC92-4840-8AD0-1D099D0D681B}" type="presParOf" srcId="{5B8918CA-A77E-9947-86C2-4F351300EFA7}" destId="{5C9B5539-D3F6-1441-A610-22B5F6E57B91}" srcOrd="0" destOrd="0" presId="urn:microsoft.com/office/officeart/2009/3/layout/HorizontalOrganizationChart"/>
    <dgm:cxn modelId="{B67A0044-465F-4697-B93A-8843FAAFA041}" type="presParOf" srcId="{5C9B5539-D3F6-1441-A610-22B5F6E57B91}" destId="{893F1C33-EF42-6F4A-8CAE-E37A78C3E852}" srcOrd="0" destOrd="0" presId="urn:microsoft.com/office/officeart/2009/3/layout/HorizontalOrganizationChart"/>
    <dgm:cxn modelId="{38AAE72A-C5B6-487F-850F-B229C33D588C}" type="presParOf" srcId="{893F1C33-EF42-6F4A-8CAE-E37A78C3E852}" destId="{E63C7FC9-A976-E44D-A8CD-50574AA2514E}" srcOrd="0" destOrd="0" presId="urn:microsoft.com/office/officeart/2009/3/layout/HorizontalOrganizationChart"/>
    <dgm:cxn modelId="{E0C3EB1D-4AC1-4EAE-A095-E93EC86DF29F}" type="presParOf" srcId="{893F1C33-EF42-6F4A-8CAE-E37A78C3E852}" destId="{13CDE314-0A88-A34C-B866-2059C3A5A5ED}" srcOrd="1" destOrd="0" presId="urn:microsoft.com/office/officeart/2009/3/layout/HorizontalOrganizationChart"/>
    <dgm:cxn modelId="{5762AD7E-CAB4-43E9-8157-756FA5A54E91}" type="presParOf" srcId="{5C9B5539-D3F6-1441-A610-22B5F6E57B91}" destId="{CBF644A0-DFBA-0A4C-B9FC-C6CA349F7B62}" srcOrd="1" destOrd="0" presId="urn:microsoft.com/office/officeart/2009/3/layout/HorizontalOrganizationChart"/>
    <dgm:cxn modelId="{C8D961A2-159A-4608-9C95-CD484C405F22}" type="presParOf" srcId="{CBF644A0-DFBA-0A4C-B9FC-C6CA349F7B62}" destId="{C25B0D18-F9E4-D54B-829D-339E41138235}" srcOrd="0" destOrd="0" presId="urn:microsoft.com/office/officeart/2009/3/layout/HorizontalOrganizationChart"/>
    <dgm:cxn modelId="{D14A20CF-05E1-472E-AD1F-6147FA941704}" type="presParOf" srcId="{CBF644A0-DFBA-0A4C-B9FC-C6CA349F7B62}" destId="{206F59B1-CED2-814E-A405-E80E9B92975C}" srcOrd="1" destOrd="0" presId="urn:microsoft.com/office/officeart/2009/3/layout/HorizontalOrganizationChart"/>
    <dgm:cxn modelId="{9C94C33A-3B73-40CE-8DC8-9F86F26053D8}" type="presParOf" srcId="{206F59B1-CED2-814E-A405-E80E9B92975C}" destId="{48554E84-C014-E441-9534-E9F8FEC778BD}" srcOrd="0" destOrd="0" presId="urn:microsoft.com/office/officeart/2009/3/layout/HorizontalOrganizationChart"/>
    <dgm:cxn modelId="{254F1EAF-FF0D-476F-BED1-202772C4933E}" type="presParOf" srcId="{48554E84-C014-E441-9534-E9F8FEC778BD}" destId="{9B55D7BF-3C3C-E349-B567-0CE99841D078}" srcOrd="0" destOrd="0" presId="urn:microsoft.com/office/officeart/2009/3/layout/HorizontalOrganizationChart"/>
    <dgm:cxn modelId="{05F3AEF4-9021-4DDC-A3E0-10AE42A564C1}" type="presParOf" srcId="{48554E84-C014-E441-9534-E9F8FEC778BD}" destId="{4F2F7A8E-B687-414F-8F51-3FC9720A6FAA}" srcOrd="1" destOrd="0" presId="urn:microsoft.com/office/officeart/2009/3/layout/HorizontalOrganizationChart"/>
    <dgm:cxn modelId="{E7C596D9-DCAD-49E2-8FDA-D1DD0BE5637F}" type="presParOf" srcId="{206F59B1-CED2-814E-A405-E80E9B92975C}" destId="{280E4898-9360-5E4F-98E1-0C109F4E15F8}" srcOrd="1" destOrd="0" presId="urn:microsoft.com/office/officeart/2009/3/layout/HorizontalOrganizationChart"/>
    <dgm:cxn modelId="{38ACD14B-40F1-4FC9-8A5B-79B5F712ACFA}" type="presParOf" srcId="{206F59B1-CED2-814E-A405-E80E9B92975C}" destId="{3A979350-2452-6B4B-87EB-DCEDEACD1AF5}" srcOrd="2" destOrd="0" presId="urn:microsoft.com/office/officeart/2009/3/layout/HorizontalOrganizationChart"/>
    <dgm:cxn modelId="{0C1D48A7-6948-4099-B1CD-7E1CAB09E0F6}" type="presParOf" srcId="{CBF644A0-DFBA-0A4C-B9FC-C6CA349F7B62}" destId="{6648AA84-06F8-9E41-80D3-CB217D1505BB}" srcOrd="2" destOrd="0" presId="urn:microsoft.com/office/officeart/2009/3/layout/HorizontalOrganizationChart"/>
    <dgm:cxn modelId="{593E1C50-BC32-411C-980E-56122BD7DC8A}" type="presParOf" srcId="{CBF644A0-DFBA-0A4C-B9FC-C6CA349F7B62}" destId="{438D12FE-32BB-664A-8130-5E741409BDEA}" srcOrd="3" destOrd="0" presId="urn:microsoft.com/office/officeart/2009/3/layout/HorizontalOrganizationChart"/>
    <dgm:cxn modelId="{ACEEA475-E609-486F-953C-E485DF872E29}" type="presParOf" srcId="{438D12FE-32BB-664A-8130-5E741409BDEA}" destId="{71B019D5-5AED-A04A-B399-255BAC2B0B9A}" srcOrd="0" destOrd="0" presId="urn:microsoft.com/office/officeart/2009/3/layout/HorizontalOrganizationChart"/>
    <dgm:cxn modelId="{A71546FD-59F7-4654-9431-8404A739D585}" type="presParOf" srcId="{71B019D5-5AED-A04A-B399-255BAC2B0B9A}" destId="{7139FA46-CFE5-1349-800C-D437A6809204}" srcOrd="0" destOrd="0" presId="urn:microsoft.com/office/officeart/2009/3/layout/HorizontalOrganizationChart"/>
    <dgm:cxn modelId="{3AF92912-BF6F-4198-AA54-83F2EA1973B6}" type="presParOf" srcId="{71B019D5-5AED-A04A-B399-255BAC2B0B9A}" destId="{549CC24B-F016-ED49-8001-7E055671C084}" srcOrd="1" destOrd="0" presId="urn:microsoft.com/office/officeart/2009/3/layout/HorizontalOrganizationChart"/>
    <dgm:cxn modelId="{064E6EFB-4E67-478A-9956-3953474AEAC1}" type="presParOf" srcId="{438D12FE-32BB-664A-8130-5E741409BDEA}" destId="{4B9CC2EB-688D-6C49-89E9-5725D709CAD0}" srcOrd="1" destOrd="0" presId="urn:microsoft.com/office/officeart/2009/3/layout/HorizontalOrganizationChart"/>
    <dgm:cxn modelId="{D7A3A47E-E9C6-4E78-9B81-A47FEEE31650}" type="presParOf" srcId="{438D12FE-32BB-664A-8130-5E741409BDEA}" destId="{C35DBA79-C929-B746-8BC2-6E6423A216DB}" srcOrd="2" destOrd="0" presId="urn:microsoft.com/office/officeart/2009/3/layout/HorizontalOrganizationChart"/>
    <dgm:cxn modelId="{BC078F4B-F9E8-451E-9940-BD0C09128647}" type="presParOf" srcId="{CBF644A0-DFBA-0A4C-B9FC-C6CA349F7B62}" destId="{8D10FC91-D1AE-0A44-936F-39BEBCD4F3B9}" srcOrd="4" destOrd="0" presId="urn:microsoft.com/office/officeart/2009/3/layout/HorizontalOrganizationChart"/>
    <dgm:cxn modelId="{6883017B-205C-46EA-8C0F-08829BA7C202}" type="presParOf" srcId="{CBF644A0-DFBA-0A4C-B9FC-C6CA349F7B62}" destId="{FFDCAB7C-C080-F842-998F-5AC342C5CCF6}" srcOrd="5" destOrd="0" presId="urn:microsoft.com/office/officeart/2009/3/layout/HorizontalOrganizationChart"/>
    <dgm:cxn modelId="{0DEF1C94-9E6D-4E46-8B60-DCA8EED4EB44}" type="presParOf" srcId="{FFDCAB7C-C080-F842-998F-5AC342C5CCF6}" destId="{CE190D76-9705-BD4A-ABD0-0245AD528545}" srcOrd="0" destOrd="0" presId="urn:microsoft.com/office/officeart/2009/3/layout/HorizontalOrganizationChart"/>
    <dgm:cxn modelId="{F628A16C-7D2B-4373-BC79-73DC0F1F5E28}" type="presParOf" srcId="{CE190D76-9705-BD4A-ABD0-0245AD528545}" destId="{76794A9E-0756-9F4A-BF79-C99BD3B9AF12}" srcOrd="0" destOrd="0" presId="urn:microsoft.com/office/officeart/2009/3/layout/HorizontalOrganizationChart"/>
    <dgm:cxn modelId="{84792AE0-A191-4373-B3BD-2DE617368321}" type="presParOf" srcId="{CE190D76-9705-BD4A-ABD0-0245AD528545}" destId="{AA8D235F-AA22-3648-BE0F-46D29BD6EEF2}" srcOrd="1" destOrd="0" presId="urn:microsoft.com/office/officeart/2009/3/layout/HorizontalOrganizationChart"/>
    <dgm:cxn modelId="{64D62891-47E6-41BE-AB80-579C6CE1E8F1}" type="presParOf" srcId="{FFDCAB7C-C080-F842-998F-5AC342C5CCF6}" destId="{7D4C3434-B6F2-824D-97B2-DE82E8A25D1A}" srcOrd="1" destOrd="0" presId="urn:microsoft.com/office/officeart/2009/3/layout/HorizontalOrganizationChart"/>
    <dgm:cxn modelId="{8DD96530-3645-4005-A6BC-869F901C3484}" type="presParOf" srcId="{FFDCAB7C-C080-F842-998F-5AC342C5CCF6}" destId="{A61FB0BC-0969-394D-B075-4EB2A34EB633}" srcOrd="2" destOrd="0" presId="urn:microsoft.com/office/officeart/2009/3/layout/HorizontalOrganizationChart"/>
    <dgm:cxn modelId="{BCC3CCBA-DB83-40ED-9D71-E612B2F36D8B}" type="presParOf" srcId="{5C9B5539-D3F6-1441-A610-22B5F6E57B91}" destId="{569EB4AA-595E-F742-A295-78C5C22577D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1D8AB9B-44AE-4F06-816C-30EED6B33DEF}" type="datetimeFigureOut">
              <a:rPr lang="en-US" smtClean="0"/>
              <a:t>2/11/2015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FD2B3858-1134-40D9-99C5-7850A7F2CB04}" type="slidenum">
              <a:rPr lang="en-US" smtClean="0"/>
              <a:t>‹#›</a:t>
            </a:fld>
            <a:endParaRPr lang="en-US" dirty="0"/>
          </a:p>
        </p:txBody>
      </p:sp>
    </p:spTree>
    <p:extLst>
      <p:ext uri="{BB962C8B-B14F-4D97-AF65-F5344CB8AC3E}">
        <p14:creationId xmlns:p14="http://schemas.microsoft.com/office/powerpoint/2010/main" val="37401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82CEEF3-F82E-4A2B-AA3A-1EFA99D3D4B3}" type="datetimeFigureOut">
              <a:rPr lang="en-GB" smtClean="0"/>
              <a:pPr/>
              <a:t>11/02/2015</a:t>
            </a:fld>
            <a:endParaRPr lang="en-GB"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74B384F-1A4C-409C-A7B3-E26CBCB40244}" type="slidenum">
              <a:rPr lang="en-GB" smtClean="0"/>
              <a:pPr/>
              <a:t>‹#›</a:t>
            </a:fld>
            <a:endParaRPr lang="en-GB" dirty="0"/>
          </a:p>
        </p:txBody>
      </p:sp>
    </p:spTree>
    <p:extLst>
      <p:ext uri="{BB962C8B-B14F-4D97-AF65-F5344CB8AC3E}">
        <p14:creationId xmlns:p14="http://schemas.microsoft.com/office/powerpoint/2010/main" val="367038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pPr/>
              <a:t>1</a:t>
            </a:fld>
            <a:endParaRPr lang="en-GB" dirty="0"/>
          </a:p>
        </p:txBody>
      </p:sp>
    </p:spTree>
    <p:extLst>
      <p:ext uri="{BB962C8B-B14F-4D97-AF65-F5344CB8AC3E}">
        <p14:creationId xmlns:p14="http://schemas.microsoft.com/office/powerpoint/2010/main" val="92481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when we build our index, one of the first steps is to define who we are talking about. Retirement cannot apply to those who have never entered the workforce. These are the perpetually poor and the trust-fund kids that live off an inheritance and never earn a wage. But of those who have earned a salary or wage for many years in the middle of their life, there comes a point to change from earning and saving to collecting and enjoying life.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747ED616-5B3A-4EC6-B438-7C8C928B4063}"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02676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show a level of satisfaction, we first should think in terms of what it takes to be retired, and specifically do we have enough savings to pay out our future liabilities.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financial assets and liabilities only give weight to the account balance. Where our satisfaction measurement is unique is where we incorporate both financial and non-financial factors. We will describe RSE in more detail later.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F8856BFD-D545-4D0F-BC97-CDA1AF055583}"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61647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see financial factors purely as dollars in and dollars out. Projecting cash flows is a relatively easy task that is done by many other indices. But, to show how non-financial factors can be quantified we will use the economically accepted principal of opportunity cost. Here we can see the associations for our four selected non-financial factors. In a moment we will look more in depth at these four factors. But first, to better describe how our index will work let’s look at our conceptual model.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F1B5165C-6241-4114-A598-06B515666171}"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25574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our</a:t>
            </a:r>
            <a:r>
              <a:rPr lang="en-US" sz="1200" kern="1200" baseline="0" dirty="0" smtClean="0">
                <a:solidFill>
                  <a:schemeClr val="tx1"/>
                </a:solidFill>
                <a:effectLst/>
                <a:latin typeface="+mn-lt"/>
                <a:ea typeface="+mn-ea"/>
                <a:cs typeface="+mn-cs"/>
              </a:rPr>
              <a:t> conceptual model. </a:t>
            </a:r>
            <a:r>
              <a:rPr lang="en-US" sz="1200" kern="1200" dirty="0" smtClean="0">
                <a:solidFill>
                  <a:schemeClr val="tx1"/>
                </a:solidFill>
                <a:effectLst/>
                <a:latin typeface="+mn-lt"/>
                <a:ea typeface="+mn-ea"/>
                <a:cs typeface="+mn-cs"/>
              </a:rPr>
              <a:t>At the beginning of the model we select our cohort. These demographics are only limited to the variety of the data we have on hand. Our source of data is now secondary data but that may change in the future as the index gains a broader acceptance.</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 look at the retired group because here we ignore any future wage earning. Of course people may work part time beyond retirement to supplement their income, but the data points to a significant drop off in age of members in the workforce after retirement.</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Similarly, for the workforce we look at after retirement assets and liabilities but here we add on the earning element. The amount and duration of saving for retirement has a clear and compounding effect on your retirement asset base.</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Similarly, for the workforce we look at after retirement assets and liabilities but here we add on the earning element. The amount and duration of saving for retirement has a clear and compounding effect on your retirement asset base.</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can gather the information on how much a cohort has in terms of their assets, we can determine their future liabilities on a fixed annual estimate. This takes our baseline RSE value and adjusts it for non-financial factors.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then take the actuarial present value of the assets minus liabilities and determine the level of RSE in retirement based on the retirement age of the individual.</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15</a:t>
            </a:fld>
            <a:endParaRPr lang="en-GB" dirty="0">
              <a:solidFill>
                <a:prstClr val="black"/>
              </a:solidFill>
            </a:endParaRPr>
          </a:p>
        </p:txBody>
      </p:sp>
      <p:sp>
        <p:nvSpPr>
          <p:cNvPr id="5" name="Date Placeholder 4"/>
          <p:cNvSpPr>
            <a:spLocks noGrp="1"/>
          </p:cNvSpPr>
          <p:nvPr>
            <p:ph type="dt" idx="11"/>
          </p:nvPr>
        </p:nvSpPr>
        <p:spPr/>
        <p:txBody>
          <a:bodyPr/>
          <a:lstStyle/>
          <a:p>
            <a:fld id="{B948B274-ABA5-4202-A0DE-2C37E84360EC}"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26324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thing we think of when looking at what we will have in retirement is how much did we have before retirement. Pre-retirement income is the best way to proxy this. In this example, we compare two hypothetical earners. Then, to each of them we assign a desired replacement ratio that is relative to their pre-retirement wealth. This can also be called a standard-of-living. The resulting scale comes from setting the zero-amount to this level of retirement income and the one-hundred-amount to be equal to the pre-retirement income. We call the gradient from zero to one hundred your Base Retirement Satisfaction Equity.</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16</a:t>
            </a:fld>
            <a:endParaRPr lang="en-GB" dirty="0">
              <a:solidFill>
                <a:prstClr val="black"/>
              </a:solidFill>
            </a:endParaRPr>
          </a:p>
        </p:txBody>
      </p:sp>
      <p:sp>
        <p:nvSpPr>
          <p:cNvPr id="5" name="Date Placeholder 4"/>
          <p:cNvSpPr>
            <a:spLocks noGrp="1"/>
          </p:cNvSpPr>
          <p:nvPr>
            <p:ph type="dt" idx="11"/>
          </p:nvPr>
        </p:nvSpPr>
        <p:spPr/>
        <p:txBody>
          <a:bodyPr/>
          <a:lstStyle/>
          <a:p>
            <a:fld id="{7FBBEAD4-FE15-4BD4-ABF6-B835A7C102CC}"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2992038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 all the moving parts to look at in retirement it’s easy to make a mistake. Whether it’s a prospective or retrospective point of view we want  to avoid making un-necessary or unreasonable projections. As you can see retirement equity tends to accumulate with age but at the point where they exactly meet your baseline level of satisfied livings needs you have reached your target retirement age. </a:t>
            </a:r>
            <a:r>
              <a:rPr lang="en-US" sz="1200" b="1" kern="1200" dirty="0" smtClean="0">
                <a:solidFill>
                  <a:schemeClr val="tx1"/>
                </a:solidFill>
                <a:effectLst/>
                <a:latin typeface="+mn-lt"/>
                <a:ea typeface="+mn-ea"/>
                <a:cs typeface="+mn-cs"/>
              </a:rPr>
              <a:t>&lt;Slide&gt;</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3B6F766F-45C3-4928-86F5-25BFF58A9F97}"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77537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seniors find out-of-pocket health expenses can drive their fixed budgets to the breaking point. But is the intrinsic value of good health captured by out-of-pocket costs? We want to account for the quality and value of healthy retired living and quantify its relationship to health status. And how do you capture the valve of a good education? Having a good education gives a retiree the capability to generate some alternative form of income in retirement through the use of skills they have acquired over their working life. This measure of adaptability is a layer of extra security beyond purely financial assets that we want to capture in our index.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AB123A58-0F5F-4CD8-999F-99B17A227161}"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416986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demonstrated evidence that financial planning gives any retiree the extra security of knowing what lies ahead and the tools to react when unexpected events arise. Financial planning not only gives the added assets from extra savings but it also adds value by giving someone extra sense of security and the tools necessary to navigate the uncharted waters of retirement.  Many of us have anecdotal examples of someone we know that retired "earlier" than expected. Whether it was the new boss they hated or the desire to spend time with the family or just to watch TV on the couch at home workers decisions to leave the workplace are often on a personal level. Of course, if we worked forever we would be that much richer when we died but of course as the adage goes “you can't take it with you when you go.” So, to capture the notion of why anyone would forego potential wealth in exchange for mental relief of early retirement we use this methodology.</a:t>
            </a:r>
            <a:r>
              <a:rPr lang="en-US" sz="1200" b="1" kern="1200" dirty="0" smtClean="0">
                <a:solidFill>
                  <a:schemeClr val="tx1"/>
                </a:solidFill>
                <a:effectLst/>
                <a:latin typeface="+mn-lt"/>
                <a:ea typeface="+mn-ea"/>
                <a:cs typeface="+mn-cs"/>
              </a:rPr>
              <a:t> &lt;Slide&gt;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BBF090AB-EA54-4D02-A718-A831AEF17523}"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99663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illustrate the kind of utility function we may use to adjust for our non-financial factors, here we have an example of what someone who had poor job satisfaction would do. Observe that adjustments to RSE are relative to you expected retirement age, so if you have a dissatisfied work life but you retire at you age of retirement, you will not receive any adjustment to your RSE. But retirement outside of that target age demonstrates some personal reasoning and mental stressors that we will factor in. </a:t>
            </a:r>
            <a:r>
              <a:rPr lang="en-US" sz="1200" b="1" kern="1200" dirty="0" smtClean="0">
                <a:solidFill>
                  <a:schemeClr val="tx1"/>
                </a:solidFill>
                <a:effectLst/>
                <a:latin typeface="+mn-lt"/>
                <a:ea typeface="+mn-ea"/>
                <a:cs typeface="+mn-cs"/>
              </a:rPr>
              <a:t>&lt;Slide&gt;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20</a:t>
            </a:fld>
            <a:endParaRPr lang="en-GB" dirty="0">
              <a:solidFill>
                <a:prstClr val="black"/>
              </a:solidFill>
            </a:endParaRPr>
          </a:p>
        </p:txBody>
      </p:sp>
      <p:sp>
        <p:nvSpPr>
          <p:cNvPr id="5" name="Date Placeholder 4"/>
          <p:cNvSpPr>
            <a:spLocks noGrp="1"/>
          </p:cNvSpPr>
          <p:nvPr>
            <p:ph type="dt" idx="11"/>
          </p:nvPr>
        </p:nvSpPr>
        <p:spPr/>
        <p:txBody>
          <a:bodyPr/>
          <a:lstStyle/>
          <a:p>
            <a:fld id="{F61A1190-207F-4277-9369-F75B628C4F1E}"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88373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it is all put together, we will have a National Index that is updatable and publicly known. Gaining a broad acceptance of our methodologies on a national scale will probably grow a demand for an individual retirement measuring tool. This tool will flow easily from the national tool and give an added edge for workers and retirement planners who would like to determine what kinds of interventions could make for a more retired life. This doesn't exist yet and the market for such a product is wide open. </a:t>
            </a:r>
            <a:r>
              <a:rPr lang="en-US" sz="1200" b="1" kern="1200" dirty="0" smtClean="0">
                <a:solidFill>
                  <a:schemeClr val="tx1"/>
                </a:solidFill>
                <a:effectLst/>
                <a:latin typeface="+mn-lt"/>
                <a:ea typeface="+mn-ea"/>
                <a:cs typeface="+mn-cs"/>
              </a:rPr>
              <a:t>&lt;Slide&gt;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21</a:t>
            </a:fld>
            <a:endParaRPr lang="en-GB" dirty="0">
              <a:solidFill>
                <a:prstClr val="black"/>
              </a:solidFill>
            </a:endParaRPr>
          </a:p>
        </p:txBody>
      </p:sp>
      <p:sp>
        <p:nvSpPr>
          <p:cNvPr id="5" name="Date Placeholder 4"/>
          <p:cNvSpPr>
            <a:spLocks noGrp="1"/>
          </p:cNvSpPr>
          <p:nvPr>
            <p:ph type="dt" idx="11"/>
          </p:nvPr>
        </p:nvSpPr>
        <p:spPr/>
        <p:txBody>
          <a:bodyPr/>
          <a:lstStyle/>
          <a:p>
            <a:fld id="{E6DEB06E-439C-4F46-B2ED-2B5F29471033}"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341298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and welcome.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4</a:t>
            </a:fld>
            <a:endParaRPr lang="en-GB" dirty="0">
              <a:solidFill>
                <a:prstClr val="black"/>
              </a:solidFill>
            </a:endParaRPr>
          </a:p>
        </p:txBody>
      </p:sp>
      <p:sp>
        <p:nvSpPr>
          <p:cNvPr id="5" name="Date Placeholder 4"/>
          <p:cNvSpPr>
            <a:spLocks noGrp="1"/>
          </p:cNvSpPr>
          <p:nvPr>
            <p:ph type="dt" idx="11"/>
          </p:nvPr>
        </p:nvSpPr>
        <p:spPr/>
        <p:txBody>
          <a:bodyPr/>
          <a:lstStyle/>
          <a:p>
            <a:fld id="{BDB9CB97-123F-4A26-A234-2EF127737E5E}"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1557826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For such a large project the planning and research is the monster of the burden. But research is fully underway with the help of UCONN's Roper Center, a data repository that holds millions of public surveys. The team of 5 UCONN faculty members and 5 UCONN grad students working with the direction of Professor Jay and we have set tentative due dates for each of the future stages.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22</a:t>
            </a:fld>
            <a:endParaRPr lang="en-GB" dirty="0">
              <a:solidFill>
                <a:prstClr val="black"/>
              </a:solidFill>
            </a:endParaRPr>
          </a:p>
        </p:txBody>
      </p:sp>
      <p:sp>
        <p:nvSpPr>
          <p:cNvPr id="5" name="Date Placeholder 4"/>
          <p:cNvSpPr>
            <a:spLocks noGrp="1"/>
          </p:cNvSpPr>
          <p:nvPr>
            <p:ph type="dt" idx="11"/>
          </p:nvPr>
        </p:nvSpPr>
        <p:spPr/>
        <p:txBody>
          <a:bodyPr/>
          <a:lstStyle/>
          <a:p>
            <a:fld id="{7032D484-71A0-42DE-8405-FB3C00BF3685}"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315340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work on this project is mainly done twice a week as a team. We meet with the full team for a call-in on Wednesdays and on Fridays we hold a student meeting in the UCONN math building. This is when we discuss our areas of research and drive ideas forward on what the index is ultimately going to do.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23</a:t>
            </a:fld>
            <a:endParaRPr lang="en-GB" dirty="0">
              <a:solidFill>
                <a:prstClr val="black"/>
              </a:solidFill>
            </a:endParaRPr>
          </a:p>
        </p:txBody>
      </p:sp>
      <p:sp>
        <p:nvSpPr>
          <p:cNvPr id="5" name="Date Placeholder 4"/>
          <p:cNvSpPr>
            <a:spLocks noGrp="1"/>
          </p:cNvSpPr>
          <p:nvPr>
            <p:ph type="dt" idx="11"/>
          </p:nvPr>
        </p:nvSpPr>
        <p:spPr/>
        <p:txBody>
          <a:bodyPr/>
          <a:lstStyle/>
          <a:p>
            <a:fld id="{A4110248-ADE5-4EFC-82CD-C59031D76B7E}"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3031667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24</a:t>
            </a:fld>
            <a:endParaRPr lang="en-GB" dirty="0">
              <a:solidFill>
                <a:prstClr val="black"/>
              </a:solidFill>
            </a:endParaRPr>
          </a:p>
        </p:txBody>
      </p:sp>
      <p:sp>
        <p:nvSpPr>
          <p:cNvPr id="5" name="Date Placeholder 4"/>
          <p:cNvSpPr>
            <a:spLocks noGrp="1"/>
          </p:cNvSpPr>
          <p:nvPr>
            <p:ph type="dt" idx="11"/>
          </p:nvPr>
        </p:nvSpPr>
        <p:spPr/>
        <p:txBody>
          <a:bodyPr/>
          <a:lstStyle/>
          <a:p>
            <a:fld id="{D6A4617C-DC79-49BE-A1AD-B22F0E49745F}"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382714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still have to do with these non-financial adjustments to RSE. Specifically, how do these effects correlate to each other and how are they changing over time. Starting from  the top-right we see how health status behaves as a function of time. Then moving to the left how job satisfaction, adaptability and retirement planning affect and are potentially affected by health status.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26</a:t>
            </a:fld>
            <a:endParaRPr lang="en-GB" dirty="0">
              <a:solidFill>
                <a:prstClr val="black"/>
              </a:solidFill>
            </a:endParaRPr>
          </a:p>
        </p:txBody>
      </p:sp>
      <p:sp>
        <p:nvSpPr>
          <p:cNvPr id="5" name="Date Placeholder 4"/>
          <p:cNvSpPr>
            <a:spLocks noGrp="1"/>
          </p:cNvSpPr>
          <p:nvPr>
            <p:ph type="dt" idx="11"/>
          </p:nvPr>
        </p:nvSpPr>
        <p:spPr/>
        <p:txBody>
          <a:bodyPr/>
          <a:lstStyle/>
          <a:p>
            <a:fld id="{FA5EB43C-09E3-4137-A280-0A43515CE9D7}"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415268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next level of the relationship matrix we observe that job satisfaction is a function of time relative to planned retirement age. From the previous slide on job satisfaction we looked at a 15 year window from 55 to 70 and used age 65 as our planned retirement age. Again, we see the inter-relationship between factors as job satisfaction is impacted by retirement planning and adaptability.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27</a:t>
            </a:fld>
            <a:endParaRPr lang="en-GB" dirty="0">
              <a:solidFill>
                <a:prstClr val="black"/>
              </a:solidFill>
            </a:endParaRPr>
          </a:p>
        </p:txBody>
      </p:sp>
      <p:sp>
        <p:nvSpPr>
          <p:cNvPr id="5" name="Date Placeholder 4"/>
          <p:cNvSpPr>
            <a:spLocks noGrp="1"/>
          </p:cNvSpPr>
          <p:nvPr>
            <p:ph type="dt" idx="11"/>
          </p:nvPr>
        </p:nvSpPr>
        <p:spPr/>
        <p:txBody>
          <a:bodyPr/>
          <a:lstStyle/>
          <a:p>
            <a:fld id="{2485A636-7913-4B8A-B0C9-551FFE87F9F8}"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415268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we see adaptability and retirement planning. Knowledge is the link between these two. Between knowing what your options are and the way and amount of time you have them, retirement can be greatly affected. And like job satisfaction, as time to retirement decreases the degree of retirement planning grows inversely. By retirement age, most if not all workers have planned some kind of retirement plan either with or without professional help.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28</a:t>
            </a:fld>
            <a:endParaRPr lang="en-GB" dirty="0">
              <a:solidFill>
                <a:prstClr val="black"/>
              </a:solidFill>
            </a:endParaRPr>
          </a:p>
        </p:txBody>
      </p:sp>
      <p:sp>
        <p:nvSpPr>
          <p:cNvPr id="5" name="Date Placeholder 4"/>
          <p:cNvSpPr>
            <a:spLocks noGrp="1"/>
          </p:cNvSpPr>
          <p:nvPr>
            <p:ph type="dt" idx="11"/>
          </p:nvPr>
        </p:nvSpPr>
        <p:spPr/>
        <p:txBody>
          <a:bodyPr/>
          <a:lstStyle/>
          <a:p>
            <a:fld id="{D3DAB108-8BB3-46FA-AC5D-ADAE1C75A01C}"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415268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51876A66-CD2F-4001-8D8D-8DA1601E3931}" type="slidenum">
              <a:rPr lang="en-US" smtClean="0">
                <a:solidFill>
                  <a:prstClr val="black"/>
                </a:solidFill>
              </a:rPr>
              <a:pPr eaLnBrk="1" hangingPunct="1"/>
              <a:t>67</a:t>
            </a:fld>
            <a:endParaRPr lang="en-US" dirty="0" smtClean="0">
              <a:solidFill>
                <a:prstClr val="black"/>
              </a:solidFill>
            </a:endParaRPr>
          </a:p>
        </p:txBody>
      </p:sp>
    </p:spTree>
    <p:extLst>
      <p:ext uri="{BB962C8B-B14F-4D97-AF65-F5344CB8AC3E}">
        <p14:creationId xmlns:p14="http://schemas.microsoft.com/office/powerpoint/2010/main" val="141362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 will be presenting our work on the National Retirement Satisfaction Index. Our agenda will follow the initial stages of the index’s research and development and I hope we can leave you today with a grasp of why would we try to create a retirement satisfaction index.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5</a:t>
            </a:fld>
            <a:endParaRPr lang="en-GB" dirty="0">
              <a:solidFill>
                <a:prstClr val="black"/>
              </a:solidFill>
            </a:endParaRPr>
          </a:p>
        </p:txBody>
      </p:sp>
      <p:sp>
        <p:nvSpPr>
          <p:cNvPr id="5" name="Date Placeholder 4"/>
          <p:cNvSpPr>
            <a:spLocks noGrp="1"/>
          </p:cNvSpPr>
          <p:nvPr>
            <p:ph type="dt" idx="11"/>
          </p:nvPr>
        </p:nvSpPr>
        <p:spPr/>
        <p:txBody>
          <a:bodyPr/>
          <a:lstStyle/>
          <a:p>
            <a:fld id="{9BC2071B-7C7D-4FFB-82B5-883DD33DE57C}"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17502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a:t>
            </a:r>
            <a:r>
              <a:rPr lang="en-US" sz="1200" kern="1200" baseline="0" dirty="0" smtClean="0">
                <a:solidFill>
                  <a:schemeClr val="tx1"/>
                </a:solidFill>
                <a:effectLst/>
                <a:latin typeface="+mn-lt"/>
                <a:ea typeface="+mn-ea"/>
                <a:cs typeface="+mn-cs"/>
              </a:rPr>
              <a:t> both here today with a firm knowledge in Actuarial Science. We have a project background in a variety of actuarial based projects and we bring to this project a unique perspective on retirement as young yet forward-looking actuaries </a:t>
            </a:r>
            <a:r>
              <a:rPr lang="en-US" sz="1200" b="1" kern="1200" baseline="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6</a:t>
            </a:fld>
            <a:endParaRPr lang="en-GB" dirty="0">
              <a:solidFill>
                <a:prstClr val="black"/>
              </a:solidFill>
            </a:endParaRPr>
          </a:p>
        </p:txBody>
      </p:sp>
      <p:sp>
        <p:nvSpPr>
          <p:cNvPr id="5" name="Date Placeholder 4"/>
          <p:cNvSpPr>
            <a:spLocks noGrp="1"/>
          </p:cNvSpPr>
          <p:nvPr>
            <p:ph type="dt" idx="11"/>
          </p:nvPr>
        </p:nvSpPr>
        <p:spPr/>
        <p:txBody>
          <a:bodyPr/>
          <a:lstStyle/>
          <a:p>
            <a:fld id="{04D14385-6691-4684-B9CB-0A020E35B9E9}"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400025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(Yang Introduction) </a:t>
            </a:r>
            <a:r>
              <a:rPr lang="en-US" sz="1200" b="1" kern="1200" baseline="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7</a:t>
            </a:fld>
            <a:endParaRPr lang="en-GB" dirty="0">
              <a:solidFill>
                <a:prstClr val="black"/>
              </a:solidFill>
            </a:endParaRPr>
          </a:p>
        </p:txBody>
      </p:sp>
      <p:sp>
        <p:nvSpPr>
          <p:cNvPr id="5" name="Date Placeholder 4"/>
          <p:cNvSpPr>
            <a:spLocks noGrp="1"/>
          </p:cNvSpPr>
          <p:nvPr>
            <p:ph type="dt" idx="11"/>
          </p:nvPr>
        </p:nvSpPr>
        <p:spPr/>
        <p:txBody>
          <a:bodyPr/>
          <a:lstStyle/>
          <a:p>
            <a:fld id="{04D14385-6691-4684-B9CB-0A020E35B9E9}"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Header Placeholder 6"/>
          <p:cNvSpPr>
            <a:spLocks noGrp="1"/>
          </p:cNvSpPr>
          <p:nvPr>
            <p:ph type="hdr" sz="quarter" idx="13"/>
          </p:nvPr>
        </p:nvSpPr>
        <p:spPr/>
        <p:txBody>
          <a:bodyPr/>
          <a:lstStyle/>
          <a:p>
            <a:r>
              <a:rPr lang="en-GB" dirty="0" smtClean="0">
                <a:solidFill>
                  <a:prstClr val="black"/>
                </a:solidFill>
              </a:rPr>
              <a:t>NRSI Presentation - DRAFT</a:t>
            </a:r>
            <a:endParaRPr lang="en-GB" dirty="0">
              <a:solidFill>
                <a:prstClr val="black"/>
              </a:solidFill>
            </a:endParaRPr>
          </a:p>
        </p:txBody>
      </p:sp>
    </p:spTree>
    <p:extLst>
      <p:ext uri="{BB962C8B-B14F-4D97-AF65-F5344CB8AC3E}">
        <p14:creationId xmlns:p14="http://schemas.microsoft.com/office/powerpoint/2010/main" val="400025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Measuring retirement needs is often an onerous task. To do this, you need to foresee a vast collection of probabilistic events with both financial and non-financial implications. And for most labor force members there is always the question of “am I saving enough for retirement?” Well, we would like to ask: is money the only road to retirement salvation or are there more than just dollars and cents that come into play in being a satisfied retiree?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D5D684EB-465D-477D-B8D5-B3F6C78D0E94}"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567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main objectives are listed here. Creation a national index is something that has been done before, but our unique approach will stand out from the rest and incorporate sound academic and mathematic principals. </a:t>
            </a:r>
            <a:r>
              <a:rPr lang="en-US" b="1" baseline="0" dirty="0" smtClean="0"/>
              <a:t>&lt;Slide&gt;</a:t>
            </a:r>
          </a:p>
          <a:p>
            <a:endParaRPr lang="en-US" b="1"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339E6843-0D07-4B62-82C8-3A8E402D6C1C}"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9002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course, we’re not reinventing the wheel when it comes to retirement benchmarking. Many institutions do a good job of providing a reasonable financial forecast to workers. But of course, there is room for improvement.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ECEC41D1-58A9-4EA2-8F9D-E318B58D0978}"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90490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Shown here are some of the main issues that we plan to address with our index. In designing the NRSI,  we want to avoid becoming a happiness index and so we will try to keep in mind why we select the various factors affecting retirement outcomes and how significant they can be for satisfied retirement living. </a:t>
            </a:r>
            <a:r>
              <a:rPr lang="en-US" sz="1200" b="1" kern="1200" dirty="0" smtClean="0">
                <a:solidFill>
                  <a:schemeClr val="tx1"/>
                </a:solidFill>
                <a:effectLst/>
                <a:latin typeface="+mn-lt"/>
                <a:ea typeface="+mn-ea"/>
                <a:cs typeface="+mn-cs"/>
              </a:rPr>
              <a:t>&lt;Slide&gt;</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GB" dirty="0" smtClean="0">
                <a:solidFill>
                  <a:prstClr val="black"/>
                </a:solidFill>
              </a:rPr>
              <a:t>NRSI Presentation - DRAFT</a:t>
            </a:r>
            <a:endParaRPr lang="en-GB" dirty="0">
              <a:solidFill>
                <a:prstClr val="black"/>
              </a:solidFill>
            </a:endParaRPr>
          </a:p>
        </p:txBody>
      </p:sp>
      <p:sp>
        <p:nvSpPr>
          <p:cNvPr id="5" name="Date Placeholder 4"/>
          <p:cNvSpPr>
            <a:spLocks noGrp="1"/>
          </p:cNvSpPr>
          <p:nvPr>
            <p:ph type="dt" idx="11"/>
          </p:nvPr>
        </p:nvSpPr>
        <p:spPr/>
        <p:txBody>
          <a:bodyPr/>
          <a:lstStyle/>
          <a:p>
            <a:fld id="{42D8E69C-84EC-4118-81ED-829C795A02F3}" type="datetime1">
              <a:rPr lang="en-GB" smtClean="0">
                <a:solidFill>
                  <a:prstClr val="black"/>
                </a:solidFill>
              </a:rPr>
              <a:pPr/>
              <a:t>11/02/2015</a:t>
            </a:fld>
            <a:endParaRPr lang="en-GB" dirty="0">
              <a:solidFill>
                <a:prstClr val="black"/>
              </a:solidFill>
            </a:endParaRPr>
          </a:p>
        </p:txBody>
      </p:sp>
      <p:sp>
        <p:nvSpPr>
          <p:cNvPr id="6" name="Footer Placeholder 5"/>
          <p:cNvSpPr>
            <a:spLocks noGrp="1"/>
          </p:cNvSpPr>
          <p:nvPr>
            <p:ph type="ftr" sz="quarter" idx="12"/>
          </p:nvPr>
        </p:nvSpPr>
        <p:spPr/>
        <p:txBody>
          <a:bodyPr/>
          <a:lstStyle/>
          <a:p>
            <a:r>
              <a:rPr lang="en-GB" dirty="0" smtClean="0">
                <a:solidFill>
                  <a:prstClr val="black"/>
                </a:solidFill>
              </a:rPr>
              <a:t>Confidential</a:t>
            </a:r>
            <a:endParaRPr lang="en-GB" dirty="0">
              <a:solidFill>
                <a:prstClr val="black"/>
              </a:solidFill>
            </a:endParaRPr>
          </a:p>
        </p:txBody>
      </p:sp>
      <p:sp>
        <p:nvSpPr>
          <p:cNvPr id="7" name="Slide Number Placeholder 6"/>
          <p:cNvSpPr>
            <a:spLocks noGrp="1"/>
          </p:cNvSpPr>
          <p:nvPr>
            <p:ph type="sldNum" sz="quarter" idx="13"/>
          </p:nvPr>
        </p:nvSpPr>
        <p:spPr/>
        <p:txBody>
          <a:bodyPr/>
          <a:lstStyle/>
          <a:p>
            <a:fld id="{E74B384F-1A4C-409C-A7B3-E26CBCB40244}"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14981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13254" y="6525344"/>
            <a:ext cx="2133600" cy="216025"/>
          </a:xfrm>
        </p:spPr>
        <p:txBody>
          <a:bodyPr/>
          <a:lstStyle>
            <a:lvl1pPr>
              <a:defRPr>
                <a:solidFill>
                  <a:schemeClr val="tx1"/>
                </a:solidFill>
              </a:defRPr>
            </a:lvl1pPr>
          </a:lstStyle>
          <a:p>
            <a:pPr algn="l"/>
            <a:r>
              <a:rPr lang="en-US" dirty="0" smtClean="0"/>
              <a:t>© 2012 Towers Watson. All rights reserved.</a:t>
            </a:r>
            <a:endParaRPr lang="en-GB" dirty="0"/>
          </a:p>
        </p:txBody>
      </p:sp>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1600" y="4460400"/>
            <a:ext cx="7315200" cy="280800"/>
          </a:xfrm>
          <a:solidFill>
            <a:schemeClr val="tx1"/>
          </a:solidFill>
        </p:spPr>
        <p:txBody>
          <a:bodyPr lIns="183600" tIns="18000" rIns="90000" bIns="18000" anchor="ctr" anchorCtr="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64859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1600" y="4460400"/>
            <a:ext cx="7315200" cy="280800"/>
          </a:xfrm>
          <a:solidFill>
            <a:schemeClr val="tx1"/>
          </a:solidFill>
        </p:spPr>
        <p:txBody>
          <a:bodyPr lIns="183600" tIns="18000" rIns="90000" bIns="18000" anchor="ctr" anchorCtr="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9E628963-1C2F-4207-9CFA-A0C8C4B6F2F7}"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375987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B7AEC55-B4F5-4973-96AB-63C562AABA66}"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a:xfrm>
            <a:off x="8644832" y="6556544"/>
            <a:ext cx="499168" cy="273600"/>
          </a:xfrm>
        </p:spPr>
        <p:txBody>
          <a:bodyPr/>
          <a:lstStyle>
            <a:lvl1pPr algn="ctr">
              <a:defRPr>
                <a:solidFill>
                  <a:schemeClr val="tx1"/>
                </a:solidFill>
              </a:defRPr>
            </a:lvl1pPr>
          </a:lstStyle>
          <a:p>
            <a:fld id="{830D4EF1-2FB9-4CDA-AD22-D945B346B2F0}"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86395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A7B9E9-ECAF-430B-95C4-9EF3FB7E7B22}"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36599058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536"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0EB6B3E-50F6-4F85-AFA7-DC8F28360677}" type="datetime1">
              <a:rPr lang="en-US" smtClean="0">
                <a:solidFill>
                  <a:srgbClr val="000000">
                    <a:tint val="75000"/>
                  </a:srgbClr>
                </a:solidFill>
              </a:rPr>
              <a:pPr/>
              <a:t>2/11/2015</a:t>
            </a:fld>
            <a:endParaRPr lang="en-GB"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GB" dirty="0">
              <a:solidFill>
                <a:srgbClr val="E16E00"/>
              </a:solidFill>
            </a:endParaRPr>
          </a:p>
        </p:txBody>
      </p:sp>
      <p:sp>
        <p:nvSpPr>
          <p:cNvPr id="7" name="Slide Number Placeholder 6"/>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
        <p:nvSpPr>
          <p:cNvPr id="8" name="TextBox 7"/>
          <p:cNvSpPr txBox="1"/>
          <p:nvPr userDrawn="1"/>
        </p:nvSpPr>
        <p:spPr>
          <a:xfrm>
            <a:off x="5652120" y="6436800"/>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solidFill>
                  <a:srgbClr val="000000"/>
                </a:solidFill>
              </a:rPr>
              <a:t>Proprietary and Confidential. For Towers Watson and Towers Watson client use only. </a:t>
            </a:r>
          </a:p>
        </p:txBody>
      </p:sp>
    </p:spTree>
    <p:extLst>
      <p:ext uri="{BB962C8B-B14F-4D97-AF65-F5344CB8AC3E}">
        <p14:creationId xmlns:p14="http://schemas.microsoft.com/office/powerpoint/2010/main" val="42424933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InfoGFX">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825B2BC1-A837-4F58-BBE5-66C1D12E5C33}"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130732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60BF68-F734-4554-B0C9-84F754B4CA9D}" type="datetime1">
              <a:rPr lang="en-US" smtClean="0">
                <a:solidFill>
                  <a:srgbClr val="000000">
                    <a:tint val="75000"/>
                  </a:srgbClr>
                </a:solidFill>
              </a:rPr>
              <a:pPr/>
              <a:t>2/11/2015</a:t>
            </a:fld>
            <a:endParaRPr lang="en-GB"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GB" dirty="0">
              <a:solidFill>
                <a:srgbClr val="E16E00"/>
              </a:solidFill>
            </a:endParaRPr>
          </a:p>
        </p:txBody>
      </p:sp>
      <p:sp>
        <p:nvSpPr>
          <p:cNvPr id="9" name="Slide Number Placeholder 8"/>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4275825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dirty="0">
              <a:solidFill>
                <a:srgbClr val="E16E00"/>
              </a:solidFill>
            </a:endParaRPr>
          </a:p>
        </p:txBody>
      </p:sp>
      <p:sp>
        <p:nvSpPr>
          <p:cNvPr id="5" name="Slide Number Placeholder 4"/>
          <p:cNvSpPr>
            <a:spLocks noGrp="1"/>
          </p:cNvSpPr>
          <p:nvPr>
            <p:ph type="sldNum" sz="quarter" idx="12"/>
          </p:nvPr>
        </p:nvSpPr>
        <p:spPr>
          <a:xfrm>
            <a:off x="8532440" y="6553880"/>
            <a:ext cx="504000" cy="273600"/>
          </a:xfrm>
        </p:spPr>
        <p:txBody>
          <a:bodyPr/>
          <a:lstStyle>
            <a:lvl1pPr>
              <a:defRPr baseline="0">
                <a:solidFill>
                  <a:schemeClr val="tx1"/>
                </a:solidFill>
              </a:defRPr>
            </a:lvl1pPr>
          </a:lstStyle>
          <a:p>
            <a:fld id="{830D4EF1-2FB9-4CDA-AD22-D945B346B2F0}"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035516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A3E35-E6E9-43D1-9F81-E00640F09DE8}" type="datetime1">
              <a:rPr lang="en-US" smtClean="0">
                <a:solidFill>
                  <a:srgbClr val="000000">
                    <a:tint val="75000"/>
                  </a:srgbClr>
                </a:solidFill>
              </a:rPr>
              <a:pPr/>
              <a:t>2/11/2015</a:t>
            </a:fld>
            <a:endParaRPr lang="en-GB"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GB" dirty="0">
              <a:solidFill>
                <a:srgbClr val="E16E00"/>
              </a:solidFill>
            </a:endParaRPr>
          </a:p>
        </p:txBody>
      </p:sp>
      <p:sp>
        <p:nvSpPr>
          <p:cNvPr id="4" name="Slide Number Placeholder 3"/>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61234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A84DD-3E69-4BD0-87F2-F05EACA33C33}" type="datetime1">
              <a:rPr lang="en-US" smtClean="0">
                <a:solidFill>
                  <a:srgbClr val="000000">
                    <a:tint val="75000"/>
                  </a:srgbClr>
                </a:solidFill>
              </a:rPr>
              <a:pPr/>
              <a:t>2/11/2015</a:t>
            </a:fld>
            <a:endParaRPr lang="en-GB"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GB" dirty="0">
              <a:solidFill>
                <a:srgbClr val="E16E00"/>
              </a:solidFill>
            </a:endParaRPr>
          </a:p>
        </p:txBody>
      </p:sp>
      <p:sp>
        <p:nvSpPr>
          <p:cNvPr id="7" name="Slide Number Placeholder 6"/>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07928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7D0AB-B87C-45BD-BDF8-CEE4E6B2FD06}" type="datetime1">
              <a:rPr lang="en-US" smtClean="0">
                <a:solidFill>
                  <a:srgbClr val="000000">
                    <a:tint val="75000"/>
                  </a:srgbClr>
                </a:solidFill>
              </a:rPr>
              <a:pPr/>
              <a:t>2/11/2015</a:t>
            </a:fld>
            <a:endParaRPr lang="en-GB"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GB" dirty="0">
              <a:solidFill>
                <a:srgbClr val="E16E00"/>
              </a:solidFill>
            </a:endParaRPr>
          </a:p>
        </p:txBody>
      </p:sp>
      <p:sp>
        <p:nvSpPr>
          <p:cNvPr id="7" name="Slide Number Placeholder 6"/>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88787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dirty="0" smtClean="0"/>
              <a:t>towerswatson.com</a:t>
            </a:r>
            <a:endParaRPr lang="en-GB" dirty="0"/>
          </a:p>
        </p:txBody>
      </p:sp>
      <p:sp>
        <p:nvSpPr>
          <p:cNvPr id="10"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a:t>
            </a:fld>
            <a:endParaRPr lang="en-GB" dirty="0"/>
          </a:p>
        </p:txBody>
      </p:sp>
    </p:spTree>
    <p:extLst>
      <p:ext uri="{BB962C8B-B14F-4D97-AF65-F5344CB8AC3E}">
        <p14:creationId xmlns:p14="http://schemas.microsoft.com/office/powerpoint/2010/main" val="26463179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ABD24F-CEE9-4BB9-B8A1-8BB76CF481D3}"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414109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65C06A-1DE1-417D-A68B-C1A94F463C1A}"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60389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1600" y="4460400"/>
            <a:ext cx="7315200" cy="280800"/>
          </a:xfrm>
          <a:solidFill>
            <a:schemeClr val="tx1"/>
          </a:solidFill>
        </p:spPr>
        <p:txBody>
          <a:bodyPr lIns="183600" tIns="18000" rIns="90000" bIns="18000" anchor="ctr" anchorCtr="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C9DDA203-9688-4BAE-ADD9-2362EF8A3D7F}"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970248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InfoGFX">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D933E7C8-1412-4187-85C6-5B9CAF909634}"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E16E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683998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Slide-WithSub">
    <p:spTree>
      <p:nvGrpSpPr>
        <p:cNvPr id="1" name=""/>
        <p:cNvGrpSpPr/>
        <p:nvPr/>
      </p:nvGrpSpPr>
      <p:grpSpPr>
        <a:xfrm>
          <a:off x="0" y="0"/>
          <a:ext cx="0" cy="0"/>
          <a:chOff x="0" y="0"/>
          <a:chExt cx="0" cy="0"/>
        </a:xfrm>
      </p:grpSpPr>
      <p:sp>
        <p:nvSpPr>
          <p:cNvPr id="2" name="Title 1"/>
          <p:cNvSpPr>
            <a:spLocks noGrp="1"/>
          </p:cNvSpPr>
          <p:nvPr>
            <p:ph type="ctrTitle"/>
          </p:nvPr>
        </p:nvSpPr>
        <p:spPr>
          <a:xfrm>
            <a:off x="381599" y="1078862"/>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a:xfrm>
            <a:off x="313164" y="6525344"/>
            <a:ext cx="2133600" cy="216025"/>
          </a:xfrm>
        </p:spPr>
        <p:txBody>
          <a:bodyPr/>
          <a:lstStyle>
            <a:lvl1pPr algn="ctr">
              <a:defRPr>
                <a:solidFill>
                  <a:schemeClr val="tx1"/>
                </a:solidFill>
              </a:defRPr>
            </a:lvl1pPr>
          </a:lstStyle>
          <a:p>
            <a:pPr algn="l"/>
            <a:fld id="{238F0EFB-CEE9-4873-B053-C85B1471FF27}" type="datetime1">
              <a:rPr lang="en-US" smtClean="0">
                <a:solidFill>
                  <a:srgbClr val="000000"/>
                </a:solidFill>
              </a:rPr>
              <a:pPr algn="l"/>
              <a:t>2/11/2015</a:t>
            </a:fld>
            <a:endParaRPr lang="en-GB" dirty="0">
              <a:solidFill>
                <a:srgbClr val="000000"/>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77579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13254" y="6525344"/>
            <a:ext cx="2133600" cy="216025"/>
          </a:xfrm>
        </p:spPr>
        <p:txBody>
          <a:bodyPr/>
          <a:lstStyle>
            <a:lvl1pPr>
              <a:defRPr>
                <a:solidFill>
                  <a:schemeClr val="tx1"/>
                </a:solidFill>
              </a:defRPr>
            </a:lvl1pPr>
          </a:lstStyle>
          <a:p>
            <a:pPr algn="l"/>
            <a:fld id="{83DE2DAA-1FF1-44DE-A215-8FE3F081318C}" type="datetime1">
              <a:rPr lang="en-US" smtClean="0">
                <a:solidFill>
                  <a:prstClr val="black"/>
                </a:solidFill>
              </a:rPr>
              <a:pPr algn="l"/>
              <a:t>2/11/2015</a:t>
            </a:fld>
            <a:endParaRPr lang="en-GB" dirty="0">
              <a:solidFill>
                <a:prstClr val="black"/>
              </a:solidFill>
            </a:endParaRPr>
          </a:p>
        </p:txBody>
      </p:sp>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1600" y="4460400"/>
            <a:ext cx="7315200" cy="280800"/>
          </a:xfrm>
          <a:solidFill>
            <a:schemeClr val="tx1"/>
          </a:solidFill>
        </p:spPr>
        <p:txBody>
          <a:bodyPr lIns="183600" tIns="18000" rIns="90000" bIns="18000" anchor="ctr" anchorCtr="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64136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endParaRPr lang="en-GB" dirty="0">
              <a:solidFill>
                <a:srgbClr val="E65032"/>
              </a:solidFill>
            </a:endParaRPr>
          </a:p>
        </p:txBody>
      </p:sp>
      <p:sp>
        <p:nvSpPr>
          <p:cNvPr id="10" name="Slide Number Placeholder 4"/>
          <p:cNvSpPr>
            <a:spLocks noGrp="1"/>
          </p:cNvSpPr>
          <p:nvPr>
            <p:ph type="sldNum" sz="quarter" idx="12"/>
          </p:nvPr>
        </p:nvSpPr>
        <p:spPr>
          <a:xfrm>
            <a:off x="8532440" y="6555656"/>
            <a:ext cx="504000" cy="273600"/>
          </a:xfrm>
        </p:spPr>
        <p:txBody>
          <a:bodyPr/>
          <a:lstStyle>
            <a:lvl1pPr>
              <a:defRPr baseline="0">
                <a:solidFill>
                  <a:schemeClr val="tx1"/>
                </a:solidFill>
              </a:defRPr>
            </a:lvl1pPr>
          </a:lstStyle>
          <a:p>
            <a:fld id="{830D4EF1-2FB9-4CDA-AD22-D945B346B2F0}"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2960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536"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endParaRPr lang="en-GB" dirty="0">
              <a:solidFill>
                <a:srgbClr val="E65032"/>
              </a:solidFill>
            </a:endParaRPr>
          </a:p>
        </p:txBody>
      </p:sp>
      <p:sp>
        <p:nvSpPr>
          <p:cNvPr id="9" name="Slide Number Placeholder 4"/>
          <p:cNvSpPr txBox="1">
            <a:spLocks/>
          </p:cNvSpPr>
          <p:nvPr userDrawn="1"/>
        </p:nvSpPr>
        <p:spPr>
          <a:xfrm>
            <a:off x="8532440" y="6555656"/>
            <a:ext cx="504000" cy="273600"/>
          </a:xfrm>
          <a:prstGeom prst="rect">
            <a:avLst/>
          </a:prstGeom>
        </p:spPr>
        <p:txBody>
          <a:bodyPr vert="horz" lIns="91440" tIns="45720" rIns="0" bIns="45720" rtlCol="0" anchor="b" anchorCtr="0"/>
          <a:lstStyle>
            <a:defPPr>
              <a:defRPr lang="en-US"/>
            </a:defPPr>
            <a:lvl1pPr marL="0" algn="r" defTabSz="914400" rtl="0" eaLnBrk="1" latinLnBrk="0" hangingPunct="1">
              <a:defRPr sz="8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D4EF1-2FB9-4CDA-AD22-D945B346B2F0}"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166599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InfoGFX">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08982" y="6525344"/>
            <a:ext cx="2133600" cy="216025"/>
          </a:xfrm>
        </p:spPr>
        <p:txBody>
          <a:bodyPr/>
          <a:lstStyle>
            <a:lvl1pPr algn="l">
              <a:defRPr>
                <a:solidFill>
                  <a:schemeClr val="tx1"/>
                </a:solidFill>
              </a:defRPr>
            </a:lvl1pPr>
          </a:lstStyle>
          <a:p>
            <a:fld id="{11A6A39C-4FB5-4DAB-9F99-444AAD585AC7}" type="datetime1">
              <a:rPr lang="en-US" smtClean="0">
                <a:solidFill>
                  <a:prstClr val="black"/>
                </a:solidFill>
              </a:rPr>
              <a:pPr/>
              <a:t>2/11/2015</a:t>
            </a:fld>
            <a:endParaRPr lang="en-GB" dirty="0">
              <a:solidFill>
                <a:prstClr val="black"/>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71270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ansitionSlide">
    <p:spTree>
      <p:nvGrpSpPr>
        <p:cNvPr id="1" name=""/>
        <p:cNvGrpSpPr/>
        <p:nvPr/>
      </p:nvGrpSpPr>
      <p:grpSpPr>
        <a:xfrm>
          <a:off x="0" y="0"/>
          <a:ext cx="0" cy="0"/>
          <a:chOff x="0" y="0"/>
          <a:chExt cx="0" cy="0"/>
        </a:xfrm>
      </p:grpSpPr>
      <p:sp>
        <p:nvSpPr>
          <p:cNvPr id="2" name="Title 1"/>
          <p:cNvSpPr>
            <a:spLocks noGrp="1"/>
          </p:cNvSpPr>
          <p:nvPr>
            <p:ph type="ctrTitle"/>
          </p:nvPr>
        </p:nvSpPr>
        <p:spPr>
          <a:xfrm>
            <a:off x="381599" y="1078862"/>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a:xfrm>
            <a:off x="313254" y="6525344"/>
            <a:ext cx="2133600" cy="216025"/>
          </a:xfrm>
        </p:spPr>
        <p:txBody>
          <a:bodyPr/>
          <a:lstStyle>
            <a:lvl1pPr algn="l">
              <a:defRPr/>
            </a:lvl1pPr>
          </a:lstStyle>
          <a:p>
            <a:fld id="{0F0CFCC0-21AE-4B5F-B0EB-D46A3BABA02A}" type="datetime1">
              <a:rPr lang="en-US" smtClean="0">
                <a:solidFill>
                  <a:prstClr val="black"/>
                </a:solidFill>
              </a:rPr>
              <a:pPr/>
              <a:t>2/11/2015</a:t>
            </a:fld>
            <a:endParaRPr lang="en-GB" dirty="0">
              <a:solidFill>
                <a:prstClr val="black"/>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80598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536"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11200"/>
            <a:ext cx="4100264" cy="4712400"/>
          </a:xfrm>
        </p:spPr>
        <p:txBody>
          <a:bodyPr>
            <a:normAutofit/>
          </a:bodyPr>
          <a:lstStyle>
            <a:lvl1pPr>
              <a:defRPr sz="20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t>towerswatson.com</a:t>
            </a:r>
            <a:endParaRPr lang="en-GB" dirty="0"/>
          </a:p>
        </p:txBody>
      </p:sp>
      <p:sp>
        <p:nvSpPr>
          <p:cNvPr id="10"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a:t>
            </a:fld>
            <a:endParaRPr lang="en-GB" dirty="0"/>
          </a:p>
        </p:txBody>
      </p:sp>
      <p:sp>
        <p:nvSpPr>
          <p:cNvPr id="13" name="Date Placeholder 2"/>
          <p:cNvSpPr>
            <a:spLocks noGrp="1"/>
          </p:cNvSpPr>
          <p:nvPr>
            <p:ph type="dt" sz="half" idx="10"/>
          </p:nvPr>
        </p:nvSpPr>
        <p:spPr>
          <a:xfrm>
            <a:off x="3794478" y="6434474"/>
            <a:ext cx="2133600" cy="216025"/>
          </a:xfrm>
        </p:spPr>
        <p:txBody>
          <a:bodyPr anchor="ctr" anchorCtr="0"/>
          <a:lstStyle/>
          <a:p>
            <a:r>
              <a:rPr lang="en-US" dirty="0" smtClean="0"/>
              <a:t>© 2012 Towers Watson. All rights reserved.</a:t>
            </a:r>
            <a:endParaRPr lang="en-GB" dirty="0"/>
          </a:p>
        </p:txBody>
      </p:sp>
      <p:sp>
        <p:nvSpPr>
          <p:cNvPr id="14" name="TextBox 13"/>
          <p:cNvSpPr txBox="1"/>
          <p:nvPr userDrawn="1"/>
        </p:nvSpPr>
        <p:spPr>
          <a:xfrm>
            <a:off x="5652120" y="6436800"/>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t>Proprietary and Confidential. For Towers Watson and Towers Watson client use only. </a:t>
            </a:r>
          </a:p>
        </p:txBody>
      </p:sp>
    </p:spTree>
    <p:extLst>
      <p:ext uri="{BB962C8B-B14F-4D97-AF65-F5344CB8AC3E}">
        <p14:creationId xmlns:p14="http://schemas.microsoft.com/office/powerpoint/2010/main" val="4161516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Slide-WithSub">
    <p:spTree>
      <p:nvGrpSpPr>
        <p:cNvPr id="1" name=""/>
        <p:cNvGrpSpPr/>
        <p:nvPr/>
      </p:nvGrpSpPr>
      <p:grpSpPr>
        <a:xfrm>
          <a:off x="0" y="0"/>
          <a:ext cx="0" cy="0"/>
          <a:chOff x="0" y="0"/>
          <a:chExt cx="0" cy="0"/>
        </a:xfrm>
      </p:grpSpPr>
      <p:sp>
        <p:nvSpPr>
          <p:cNvPr id="2" name="Title 1"/>
          <p:cNvSpPr>
            <a:spLocks noGrp="1"/>
          </p:cNvSpPr>
          <p:nvPr>
            <p:ph type="ctrTitle"/>
          </p:nvPr>
        </p:nvSpPr>
        <p:spPr>
          <a:xfrm>
            <a:off x="381599" y="1078862"/>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a:xfrm>
            <a:off x="313164" y="6525344"/>
            <a:ext cx="2133600" cy="216025"/>
          </a:xfrm>
        </p:spPr>
        <p:txBody>
          <a:bodyPr/>
          <a:lstStyle>
            <a:lvl1pPr algn="ctr">
              <a:defRPr>
                <a:solidFill>
                  <a:schemeClr val="tx1"/>
                </a:solidFill>
              </a:defRPr>
            </a:lvl1pPr>
          </a:lstStyle>
          <a:p>
            <a:pPr algn="l"/>
            <a:fld id="{E9CA2D82-20BB-49CE-AEFC-258863782A3A}" type="datetime1">
              <a:rPr lang="en-US" smtClean="0">
                <a:solidFill>
                  <a:prstClr val="black"/>
                </a:solidFill>
              </a:rPr>
              <a:pPr algn="l"/>
              <a:t>2/11/2015</a:t>
            </a:fld>
            <a:endParaRPr lang="en-GB" dirty="0">
              <a:solidFill>
                <a:prstClr val="black"/>
              </a:solidFill>
            </a:endParaRPr>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072081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dirty="0">
              <a:solidFill>
                <a:srgbClr val="E65032"/>
              </a:solidFill>
            </a:endParaRPr>
          </a:p>
        </p:txBody>
      </p:sp>
      <p:sp>
        <p:nvSpPr>
          <p:cNvPr id="5"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solidFill>
                  <a:prstClr val="black">
                    <a:tint val="75000"/>
                  </a:prstClr>
                </a:solidFill>
              </a:rPr>
              <a:pPr/>
              <a:t>‹#›</a:t>
            </a:fld>
            <a:endParaRPr lang="en-GB" dirty="0">
              <a:solidFill>
                <a:prstClr val="black">
                  <a:tint val="75000"/>
                </a:prstClr>
              </a:solidFill>
            </a:endParaRPr>
          </a:p>
        </p:txBody>
      </p:sp>
      <p:sp>
        <p:nvSpPr>
          <p:cNvPr id="8" name="Date Placeholder 2"/>
          <p:cNvSpPr>
            <a:spLocks noGrp="1"/>
          </p:cNvSpPr>
          <p:nvPr>
            <p:ph type="dt" sz="half" idx="10"/>
          </p:nvPr>
        </p:nvSpPr>
        <p:spPr>
          <a:xfrm>
            <a:off x="3794478" y="6434474"/>
            <a:ext cx="2133600" cy="216025"/>
          </a:xfrm>
        </p:spPr>
        <p:txBody>
          <a:bodyPr anchor="ctr" anchorCtr="0"/>
          <a:lstStyle/>
          <a:p>
            <a:fld id="{8C14490A-1E95-4D62-A45D-819A91A2F426}" type="datetime1">
              <a:rPr lang="en-US" smtClean="0">
                <a:solidFill>
                  <a:prstClr val="black"/>
                </a:solidFill>
              </a:rPr>
              <a:pPr/>
              <a:t>2/11/2015</a:t>
            </a:fld>
            <a:endParaRPr lang="en-GB" dirty="0">
              <a:solidFill>
                <a:prstClr val="black"/>
              </a:solidFill>
            </a:endParaRPr>
          </a:p>
        </p:txBody>
      </p:sp>
      <p:sp>
        <p:nvSpPr>
          <p:cNvPr id="9" name="TextBox 8"/>
          <p:cNvSpPr txBox="1"/>
          <p:nvPr userDrawn="1"/>
        </p:nvSpPr>
        <p:spPr>
          <a:xfrm>
            <a:off x="5652120" y="6436800"/>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solidFill>
                  <a:prstClr val="black"/>
                </a:solidFill>
              </a:rPr>
              <a:t>Proprietary and Confidential. For Towers Watson and Towers Watson client use only. </a:t>
            </a:r>
          </a:p>
        </p:txBody>
      </p:sp>
    </p:spTree>
    <p:extLst>
      <p:ext uri="{BB962C8B-B14F-4D97-AF65-F5344CB8AC3E}">
        <p14:creationId xmlns:p14="http://schemas.microsoft.com/office/powerpoint/2010/main" val="16431903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1979712" y="476672"/>
            <a:ext cx="6768752" cy="720080"/>
          </a:xfrm>
        </p:spPr>
        <p:txBody>
          <a:bodyPr>
            <a:normAutofit/>
          </a:bodyPr>
          <a:lstStyle>
            <a:lvl1pPr>
              <a:defRPr sz="1800"/>
            </a:lvl1pPr>
          </a:lstStyle>
          <a:p>
            <a:r>
              <a:rPr lang="en-US" dirty="0" smtClean="0"/>
              <a:t>Click to edit Master title style</a:t>
            </a:r>
            <a:endParaRPr lang="en-GB" dirty="0"/>
          </a:p>
        </p:txBody>
      </p:sp>
      <p:sp>
        <p:nvSpPr>
          <p:cNvPr id="3" name="Content Placeholder 2"/>
          <p:cNvSpPr>
            <a:spLocks noGrp="1"/>
          </p:cNvSpPr>
          <p:nvPr>
            <p:ph idx="1"/>
          </p:nvPr>
        </p:nvSpPr>
        <p:spPr>
          <a:xfrm>
            <a:off x="611560" y="2204864"/>
            <a:ext cx="8136904" cy="3921299"/>
          </a:xfrm>
        </p:spPr>
        <p:txBody>
          <a:bodyPr>
            <a:normAutofit/>
          </a:bodyPr>
          <a:lstStyle>
            <a:lvl1pPr>
              <a:defRPr sz="1000"/>
            </a:lvl1pPr>
            <a:lvl2pPr>
              <a:defRPr sz="1000" b="1">
                <a:solidFill>
                  <a:schemeClr val="bg2"/>
                </a:solidFill>
              </a:defRPr>
            </a:lvl2pPr>
            <a:lvl3pPr marL="138113" indent="-138113">
              <a:defRPr sz="1000"/>
            </a:lvl3pPr>
            <a:lvl4pPr marL="280988" indent="-152400">
              <a:defRPr sz="1000"/>
            </a:lvl4pPr>
            <a:lvl5pPr marL="452438" indent="-157163">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dirty="0">
              <a:solidFill>
                <a:srgbClr val="E65032"/>
              </a:solidFill>
            </a:endParaRPr>
          </a:p>
        </p:txBody>
      </p:sp>
      <p:sp>
        <p:nvSpPr>
          <p:cNvPr id="15"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solidFill>
                  <a:prstClr val="black">
                    <a:tint val="75000"/>
                  </a:prstClr>
                </a:solidFill>
              </a:rPr>
              <a:pPr/>
              <a:t>‹#›</a:t>
            </a:fld>
            <a:endParaRPr lang="en-GB" dirty="0">
              <a:solidFill>
                <a:prstClr val="black">
                  <a:tint val="75000"/>
                </a:prstClr>
              </a:solidFill>
            </a:endParaRPr>
          </a:p>
        </p:txBody>
      </p:sp>
      <p:sp>
        <p:nvSpPr>
          <p:cNvPr id="9" name="Date Placeholder 2"/>
          <p:cNvSpPr>
            <a:spLocks noGrp="1"/>
          </p:cNvSpPr>
          <p:nvPr>
            <p:ph type="dt" sz="half" idx="10"/>
          </p:nvPr>
        </p:nvSpPr>
        <p:spPr>
          <a:xfrm>
            <a:off x="3794478" y="6434474"/>
            <a:ext cx="2133600" cy="216025"/>
          </a:xfrm>
        </p:spPr>
        <p:txBody>
          <a:bodyPr anchor="ctr" anchorCtr="0"/>
          <a:lstStyle/>
          <a:p>
            <a:fld id="{6FB079A1-2C57-4640-BF6D-9791A300014A}" type="datetime1">
              <a:rPr lang="en-US" smtClean="0">
                <a:solidFill>
                  <a:prstClr val="black"/>
                </a:solidFill>
              </a:rPr>
              <a:pPr/>
              <a:t>2/11/2015</a:t>
            </a:fld>
            <a:endParaRPr lang="en-GB" dirty="0">
              <a:solidFill>
                <a:prstClr val="black"/>
              </a:solidFill>
            </a:endParaRPr>
          </a:p>
        </p:txBody>
      </p:sp>
      <p:sp>
        <p:nvSpPr>
          <p:cNvPr id="10" name="TextBox 9"/>
          <p:cNvSpPr txBox="1"/>
          <p:nvPr userDrawn="1"/>
        </p:nvSpPr>
        <p:spPr>
          <a:xfrm>
            <a:off x="5652120" y="6436800"/>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solidFill>
                  <a:prstClr val="black"/>
                </a:solidFill>
              </a:rPr>
              <a:t>Proprietary and Confidential. For Towers Watson and Towers Watson client use only. </a:t>
            </a:r>
          </a:p>
        </p:txBody>
      </p:sp>
    </p:spTree>
    <p:extLst>
      <p:ext uri="{BB962C8B-B14F-4D97-AF65-F5344CB8AC3E}">
        <p14:creationId xmlns:p14="http://schemas.microsoft.com/office/powerpoint/2010/main" val="21306502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E30BD-86BD-4042-99B4-FE950CC527D0}" type="datetime1">
              <a:rPr lang="en-US" smtClean="0">
                <a:solidFill>
                  <a:prstClr val="black"/>
                </a:solidFill>
              </a:rPr>
              <a:pPr/>
              <a:t>2/11/2015</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srgbClr val="E65032"/>
              </a:solidFill>
            </a:endParaRPr>
          </a:p>
        </p:txBody>
      </p:sp>
      <p:sp>
        <p:nvSpPr>
          <p:cNvPr id="4" name="Slide Number Placeholder 3"/>
          <p:cNvSpPr>
            <a:spLocks noGrp="1"/>
          </p:cNvSpPr>
          <p:nvPr>
            <p:ph type="sldNum" sz="quarter" idx="12"/>
          </p:nvPr>
        </p:nvSpPr>
        <p:spPr/>
        <p:txBody>
          <a:bodyPr/>
          <a:lstStyle/>
          <a:p>
            <a:fld id="{830D4EF1-2FB9-4CDA-AD22-D945B346B2F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1629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21175496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443973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4930329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A5ECDA9-5F08-4B3A-9195-DDCB33918013}" type="datetimeFigureOut">
              <a:rPr lang="en-US" smtClean="0"/>
              <a:pPr/>
              <a:t>2/11/2015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3321953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03890620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25485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InfoGFX">
    <p:spTree>
      <p:nvGrpSpPr>
        <p:cNvPr id="1" name=""/>
        <p:cNvGrpSpPr/>
        <p:nvPr/>
      </p:nvGrpSpPr>
      <p:grpSpPr>
        <a:xfrm>
          <a:off x="0" y="0"/>
          <a:ext cx="0" cy="0"/>
          <a:chOff x="0" y="0"/>
          <a:chExt cx="0" cy="0"/>
        </a:xfrm>
      </p:grpSpPr>
      <p:sp>
        <p:nvSpPr>
          <p:cNvPr id="2" name="Title 1"/>
          <p:cNvSpPr>
            <a:spLocks noGrp="1"/>
          </p:cNvSpPr>
          <p:nvPr>
            <p:ph type="ctrTitle"/>
          </p:nvPr>
        </p:nvSpPr>
        <p:spPr>
          <a:xfrm>
            <a:off x="381600" y="4010400"/>
            <a:ext cx="5943600" cy="385043"/>
          </a:xfrm>
          <a:solidFill>
            <a:schemeClr val="bg2"/>
          </a:solidFill>
        </p:spPr>
        <p:txBody>
          <a:bodyPr lIns="183600" tIns="28800" rIns="90000" bIns="18000">
            <a:noAutofit/>
          </a:bodyPr>
          <a:lstStyle>
            <a:lvl1pPr algn="l">
              <a:defRPr sz="2500">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08982" y="6525344"/>
            <a:ext cx="2133600" cy="216025"/>
          </a:xfrm>
        </p:spPr>
        <p:txBody>
          <a:bodyPr/>
          <a:lstStyle>
            <a:lvl1pPr algn="l">
              <a:defRPr>
                <a:solidFill>
                  <a:schemeClr val="tx1"/>
                </a:solidFill>
              </a:defRPr>
            </a:lvl1pPr>
          </a:lstStyle>
          <a:p>
            <a:r>
              <a:rPr lang="en-US" dirty="0" smtClean="0"/>
              <a:t>© 2012 Towers Watson. All rights reserved.</a:t>
            </a:r>
            <a:endParaRPr lang="en-GB" dirty="0"/>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65744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92DACE-975C-41CD-BC2E-913CBBA327B0}" type="slidenum">
              <a:rPr lang="en-US" smtClean="0"/>
              <a:pPr/>
              <a:t>‹#›</a:t>
            </a:fld>
            <a:endParaRPr lang="en-US" dirty="0"/>
          </a:p>
        </p:txBody>
      </p:sp>
    </p:spTree>
    <p:extLst>
      <p:ext uri="{BB962C8B-B14F-4D97-AF65-F5344CB8AC3E}">
        <p14:creationId xmlns:p14="http://schemas.microsoft.com/office/powerpoint/2010/main" val="2149254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97274628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A5ECDA9-5F08-4B3A-9195-DDCB33918013}" type="datetimeFigureOut">
              <a:rPr lang="en-US" smtClean="0"/>
              <a:pPr/>
              <a:t>2/11/2015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3035512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338400599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ECDA9-5F08-4B3A-9195-DDCB33918013}" type="datetimeFigureOut">
              <a:rPr lang="en-US" smtClean="0"/>
              <a:pPr/>
              <a:t>2/11/2015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75233108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Slide Number Placeholder 5"/>
          <p:cNvSpPr>
            <a:spLocks noGrp="1"/>
          </p:cNvSpPr>
          <p:nvPr>
            <p:ph type="sldNum" sz="quarter" idx="10"/>
          </p:nvPr>
        </p:nvSpPr>
        <p:spPr/>
        <p:txBody>
          <a:bodyPr/>
          <a:lstStyle>
            <a:lvl1pPr>
              <a:defRPr/>
            </a:lvl1pPr>
          </a:lstStyle>
          <a:p>
            <a:pPr>
              <a:defRPr/>
            </a:pPr>
            <a:fld id="{BE1DD7B1-0A72-48D7-9783-FE1927418A99}" type="slidenum">
              <a:rPr lang="en-US">
                <a:solidFill>
                  <a:srgbClr val="1B3861"/>
                </a:solidFill>
              </a:rPr>
              <a:pPr>
                <a:defRPr/>
              </a:pPr>
              <a:t>‹#›</a:t>
            </a:fld>
            <a:endParaRPr lang="en-US" dirty="0">
              <a:solidFill>
                <a:srgbClr val="1B3861"/>
              </a:solidFill>
            </a:endParaRPr>
          </a:p>
        </p:txBody>
      </p:sp>
      <p:sp>
        <p:nvSpPr>
          <p:cNvPr id="7" name="Date Placeholder 3"/>
          <p:cNvSpPr>
            <a:spLocks noGrp="1"/>
          </p:cNvSpPr>
          <p:nvPr>
            <p:ph type="dt" sz="half" idx="11"/>
          </p:nvPr>
        </p:nvSpPr>
        <p:spPr/>
        <p:txBody>
          <a:bodyPr/>
          <a:lstStyle>
            <a:lvl1pPr>
              <a:defRPr/>
            </a:lvl1pPr>
          </a:lstStyle>
          <a:p>
            <a:pPr>
              <a:defRPr/>
            </a:pPr>
            <a:fld id="{9088710B-88B3-4640-AD73-553174258CCF}" type="datetime1">
              <a:rPr lang="en-US" smtClean="0">
                <a:solidFill>
                  <a:srgbClr val="38ABED"/>
                </a:solidFill>
              </a:rPr>
              <a:pPr>
                <a:defRPr/>
              </a:pPr>
              <a:t>2/11/2015</a:t>
            </a:fld>
            <a:endParaRPr lang="en-US" dirty="0">
              <a:solidFill>
                <a:srgbClr val="38ABED"/>
              </a:solidFill>
            </a:endParaRPr>
          </a:p>
        </p:txBody>
      </p:sp>
      <p:sp>
        <p:nvSpPr>
          <p:cNvPr id="8" name="Footer Placeholder 4"/>
          <p:cNvSpPr>
            <a:spLocks noGrp="1"/>
          </p:cNvSpPr>
          <p:nvPr>
            <p:ph type="ftr" sz="quarter" idx="12"/>
          </p:nvPr>
        </p:nvSpPr>
        <p:spPr/>
        <p:txBody>
          <a:bodyPr/>
          <a:lstStyle>
            <a:lvl1pPr>
              <a:defRPr/>
            </a:lvl1pPr>
          </a:lstStyle>
          <a:p>
            <a:pPr>
              <a:defRPr/>
            </a:pPr>
            <a:endParaRPr lang="en-US" dirty="0">
              <a:solidFill>
                <a:srgbClr val="38ABED"/>
              </a:solidFill>
            </a:endParaRPr>
          </a:p>
        </p:txBody>
      </p:sp>
    </p:spTree>
    <p:extLst>
      <p:ext uri="{BB962C8B-B14F-4D97-AF65-F5344CB8AC3E}">
        <p14:creationId xmlns:p14="http://schemas.microsoft.com/office/powerpoint/2010/main" val="1401780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77850" indent="-295275">
              <a:buFont typeface="Courier New" pitchFamily="49" charset="0"/>
              <a:buChar char="-"/>
              <a:defRPr/>
            </a:lvl2pPr>
            <a:lvl3pPr marL="860425" indent="-282575">
              <a:buFont typeface="Arial" pitchFamily="34" charset="0"/>
              <a:buChar char="•"/>
              <a:defRPr/>
            </a:lvl3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AE39DA88-71AF-4976-991B-B8C0461852FD}" type="datetime1">
              <a:rPr lang="en-US" smtClean="0">
                <a:solidFill>
                  <a:srgbClr val="38ABED"/>
                </a:solidFill>
              </a:rPr>
              <a:pPr>
                <a:defRPr/>
              </a:pPr>
              <a:t>2/11/2015</a:t>
            </a:fld>
            <a:endParaRPr lang="en-US" dirty="0">
              <a:solidFill>
                <a:srgbClr val="38ABED"/>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8" name="Slide Number Placeholder 5"/>
          <p:cNvSpPr>
            <a:spLocks noGrp="1"/>
          </p:cNvSpPr>
          <p:nvPr>
            <p:ph type="sldNum" sz="quarter" idx="12"/>
          </p:nvPr>
        </p:nvSpPr>
        <p:spPr>
          <a:xfrm>
            <a:off x="8650287" y="6470650"/>
            <a:ext cx="493713" cy="365125"/>
          </a:xfrm>
        </p:spPr>
        <p:txBody>
          <a:bodyPr/>
          <a:lstStyle>
            <a:lvl1pPr>
              <a:defRPr/>
            </a:lvl1pPr>
          </a:lstStyle>
          <a:p>
            <a:pPr>
              <a:defRPr/>
            </a:pPr>
            <a:fld id="{EBEBF5FD-0350-4673-8F34-83D6BF1EB869}"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1614953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802110-3ADE-4BAD-9448-9BBC8610997C}" type="datetime1">
              <a:rPr lang="en-US" smtClean="0">
                <a:solidFill>
                  <a:srgbClr val="38ABED"/>
                </a:solidFill>
              </a:rPr>
              <a:pPr>
                <a:defRPr/>
              </a:pPr>
              <a:t>2/11/2015</a:t>
            </a:fld>
            <a:endParaRPr lang="en-US" dirty="0">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7E42166A-F1F8-4916-B3E2-461E487A9FBD}"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170268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pPr>
              <a:defRPr/>
            </a:pPr>
            <a:fld id="{3C0724A3-BCD5-40F6-9A8C-5DB439D5CA17}" type="datetime1">
              <a:rPr lang="en-US" smtClean="0">
                <a:solidFill>
                  <a:srgbClr val="38ABED"/>
                </a:solidFill>
              </a:rPr>
              <a:pPr>
                <a:defRPr/>
              </a:pPr>
              <a:t>2/11/2015</a:t>
            </a:fld>
            <a:endParaRPr lang="en-US" dirty="0">
              <a:solidFill>
                <a:srgbClr val="38ABED"/>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9A6C9401-84B0-4E37-98D5-71BF816A2C66}"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2242029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Date Placeholder 6"/>
          <p:cNvSpPr>
            <a:spLocks noGrp="1"/>
          </p:cNvSpPr>
          <p:nvPr>
            <p:ph type="dt" sz="half" idx="10"/>
          </p:nvPr>
        </p:nvSpPr>
        <p:spPr/>
        <p:txBody>
          <a:bodyPr/>
          <a:lstStyle>
            <a:lvl1pPr>
              <a:defRPr/>
            </a:lvl1pPr>
          </a:lstStyle>
          <a:p>
            <a:pPr>
              <a:defRPr/>
            </a:pPr>
            <a:fld id="{1D5E35E8-2658-4A4F-B668-3913D252A2F1}" type="datetime1">
              <a:rPr lang="en-US" smtClean="0">
                <a:solidFill>
                  <a:srgbClr val="38ABED"/>
                </a:solidFill>
              </a:rPr>
              <a:pPr>
                <a:defRPr/>
              </a:pPr>
              <a:t>2/11/2015</a:t>
            </a:fld>
            <a:endParaRPr lang="en-US" dirty="0">
              <a:solidFill>
                <a:srgbClr val="38ABED"/>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pPr>
              <a:defRPr/>
            </a:pPr>
            <a:fld id="{CDD9B8A6-B74B-42D6-B546-CF7A04A05F4C}"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386971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Slide">
    <p:spTree>
      <p:nvGrpSpPr>
        <p:cNvPr id="1" name=""/>
        <p:cNvGrpSpPr/>
        <p:nvPr/>
      </p:nvGrpSpPr>
      <p:grpSpPr>
        <a:xfrm>
          <a:off x="0" y="0"/>
          <a:ext cx="0" cy="0"/>
          <a:chOff x="0" y="0"/>
          <a:chExt cx="0" cy="0"/>
        </a:xfrm>
      </p:grpSpPr>
      <p:sp>
        <p:nvSpPr>
          <p:cNvPr id="2" name="Title 1"/>
          <p:cNvSpPr>
            <a:spLocks noGrp="1"/>
          </p:cNvSpPr>
          <p:nvPr>
            <p:ph type="ctrTitle"/>
          </p:nvPr>
        </p:nvSpPr>
        <p:spPr>
          <a:xfrm>
            <a:off x="381599" y="1078862"/>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a:xfrm>
            <a:off x="313254" y="6525344"/>
            <a:ext cx="2133600" cy="216025"/>
          </a:xfrm>
        </p:spPr>
        <p:txBody>
          <a:bodyPr/>
          <a:lstStyle>
            <a:lvl1pPr algn="l">
              <a:defRPr/>
            </a:lvl1pPr>
          </a:lstStyle>
          <a:p>
            <a:r>
              <a:rPr lang="en-US" dirty="0" smtClean="0"/>
              <a:t>© 2012 Towers Watson. All rights reserved.</a:t>
            </a:r>
            <a:endParaRPr lang="en-GB" dirty="0"/>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3580637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4"/>
          </p:nvPr>
        </p:nvSpPr>
        <p:spPr/>
        <p:txBody>
          <a:bodyPr/>
          <a:lstStyle>
            <a:lvl1pPr>
              <a:defRPr/>
            </a:lvl1pPr>
          </a:lstStyle>
          <a:p>
            <a:pPr>
              <a:defRPr/>
            </a:pPr>
            <a:fld id="{0559769C-9077-4703-ADEA-D4577FD3751E}" type="datetime1">
              <a:rPr lang="en-US" smtClean="0">
                <a:solidFill>
                  <a:srgbClr val="38ABED"/>
                </a:solidFill>
              </a:rPr>
              <a:pPr>
                <a:defRPr/>
              </a:pPr>
              <a:t>2/11/2015</a:t>
            </a:fld>
            <a:endParaRPr lang="en-US" dirty="0">
              <a:solidFill>
                <a:srgbClr val="38ABED"/>
              </a:solidFill>
            </a:endParaRPr>
          </a:p>
        </p:txBody>
      </p:sp>
      <p:sp>
        <p:nvSpPr>
          <p:cNvPr id="7" name="Footer Placeholder 5"/>
          <p:cNvSpPr>
            <a:spLocks noGrp="1"/>
          </p:cNvSpPr>
          <p:nvPr>
            <p:ph type="ftr" sz="quarter" idx="15"/>
          </p:nvPr>
        </p:nvSpPr>
        <p:spPr/>
        <p:txBody>
          <a:bodyPr/>
          <a:lstStyle>
            <a:lvl1pPr>
              <a:defRPr/>
            </a:lvl1pPr>
          </a:lstStyle>
          <a:p>
            <a:pPr>
              <a:defRPr/>
            </a:pPr>
            <a:endParaRPr lang="en-US" dirty="0">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pPr>
              <a:defRPr/>
            </a:pPr>
            <a:fld id="{39734FD6-8C5D-48C8-81D8-572CDC6C4651}"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91458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A626C3A3-1942-4337-95A3-38491D4EAC1B}" type="datetime1">
              <a:rPr lang="en-US" smtClean="0">
                <a:solidFill>
                  <a:srgbClr val="38ABED"/>
                </a:solidFill>
              </a:rPr>
              <a:pPr>
                <a:defRPr/>
              </a:pPr>
              <a:t>2/11/2015</a:t>
            </a:fld>
            <a:endParaRPr lang="en-US" dirty="0">
              <a:solidFill>
                <a:srgbClr val="38ABED"/>
              </a:solidFill>
            </a:endParaRPr>
          </a:p>
        </p:txBody>
      </p:sp>
      <p:sp>
        <p:nvSpPr>
          <p:cNvPr id="8" name="Footer Placeholder 5"/>
          <p:cNvSpPr>
            <a:spLocks noGrp="1"/>
          </p:cNvSpPr>
          <p:nvPr>
            <p:ph type="ftr" sz="quarter" idx="16"/>
          </p:nvPr>
        </p:nvSpPr>
        <p:spPr/>
        <p:txBody>
          <a:bodyPr/>
          <a:lstStyle>
            <a:lvl1pPr>
              <a:defRPr/>
            </a:lvl1pPr>
          </a:lstStyle>
          <a:p>
            <a:pPr>
              <a:defRPr/>
            </a:pPr>
            <a:endParaRPr lang="en-US" dirty="0">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pPr>
              <a:defRPr/>
            </a:pPr>
            <a:fld id="{B232DEAE-D710-449B-92EB-F09EEACC631C}"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1692585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6"/>
          </p:nvPr>
        </p:nvSpPr>
        <p:spPr/>
        <p:txBody>
          <a:bodyPr/>
          <a:lstStyle>
            <a:lvl1pPr>
              <a:defRPr/>
            </a:lvl1pPr>
          </a:lstStyle>
          <a:p>
            <a:pPr>
              <a:defRPr/>
            </a:pPr>
            <a:fld id="{ED021E53-56AB-4BCA-AE76-1CBFFD71802D}" type="datetime1">
              <a:rPr lang="en-US" smtClean="0">
                <a:solidFill>
                  <a:srgbClr val="38ABED"/>
                </a:solidFill>
              </a:rPr>
              <a:pPr>
                <a:defRPr/>
              </a:pPr>
              <a:t>2/11/2015</a:t>
            </a:fld>
            <a:endParaRPr lang="en-US" dirty="0">
              <a:solidFill>
                <a:srgbClr val="38ABED"/>
              </a:solidFill>
            </a:endParaRPr>
          </a:p>
        </p:txBody>
      </p:sp>
      <p:sp>
        <p:nvSpPr>
          <p:cNvPr id="9" name="Footer Placeholder 5"/>
          <p:cNvSpPr>
            <a:spLocks noGrp="1"/>
          </p:cNvSpPr>
          <p:nvPr>
            <p:ph type="ftr" sz="quarter" idx="17"/>
          </p:nvPr>
        </p:nvSpPr>
        <p:spPr/>
        <p:txBody>
          <a:bodyPr/>
          <a:lstStyle>
            <a:lvl1pPr>
              <a:defRPr/>
            </a:lvl1pPr>
          </a:lstStyle>
          <a:p>
            <a:pPr>
              <a:defRPr/>
            </a:pPr>
            <a:endParaRPr lang="en-US" dirty="0">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pPr>
              <a:defRPr/>
            </a:pPr>
            <a:fld id="{50C567E3-C9C0-4F29-9B4B-BC0260C11BE9}"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3602921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20AD3B31-0476-4D78-B870-899222F71B96}" type="datetime1">
              <a:rPr lang="en-US" smtClean="0">
                <a:solidFill>
                  <a:srgbClr val="38ABED"/>
                </a:solidFill>
              </a:rPr>
              <a:pPr>
                <a:defRPr/>
              </a:pPr>
              <a:t>2/11/2015</a:t>
            </a:fld>
            <a:endParaRPr lang="en-US" dirty="0">
              <a:solidFill>
                <a:srgbClr val="38ABED"/>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pPr>
              <a:defRPr/>
            </a:pPr>
            <a:fld id="{D912F276-A1FC-48E4-AFB3-F47CF3B1B375}"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4243532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888AE4DF-862B-4D68-BE91-A742373903A9}" type="datetime1">
              <a:rPr lang="en-US" smtClean="0">
                <a:solidFill>
                  <a:srgbClr val="38ABED"/>
                </a:solidFill>
              </a:rPr>
              <a:pPr>
                <a:defRPr/>
              </a:pPr>
              <a:t>2/11/2015</a:t>
            </a:fld>
            <a:endParaRPr lang="en-US" dirty="0">
              <a:solidFill>
                <a:srgbClr val="38ABE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pPr>
              <a:defRPr/>
            </a:pPr>
            <a:fld id="{3D8BE7A5-D70F-4135-B747-DD7D14E36894}"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611113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D9C586A-F15C-4842-9939-647CC6D77D59}" type="datetime1">
              <a:rPr lang="en-US" smtClean="0">
                <a:solidFill>
                  <a:srgbClr val="38ABED"/>
                </a:solidFill>
              </a:rPr>
              <a:pPr>
                <a:defRPr/>
              </a:pPr>
              <a:t>2/11/2015</a:t>
            </a:fld>
            <a:endParaRPr lang="en-US" dirty="0">
              <a:solidFill>
                <a:srgbClr val="38ABED"/>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DC212055-CF5A-4BEC-A398-DAA27A109EF9}"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407104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5F92CA7E-C34A-4C73-8DA6-6C4908428626}" type="datetime1">
              <a:rPr lang="en-US" smtClean="0">
                <a:solidFill>
                  <a:srgbClr val="38ABED"/>
                </a:solidFill>
              </a:rPr>
              <a:pPr>
                <a:defRPr/>
              </a:pPr>
              <a:t>2/11/2015</a:t>
            </a:fld>
            <a:endParaRPr lang="en-US" dirty="0">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dirty="0">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C104997A-C503-482B-9B94-DE9D57A898FB}"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205294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CD0180DE-7F30-43C2-9BF5-59CB151620BD}" type="datetime1">
              <a:rPr lang="en-US" smtClean="0">
                <a:solidFill>
                  <a:srgbClr val="38ABED"/>
                </a:solidFill>
              </a:rPr>
              <a:pPr>
                <a:defRPr/>
              </a:pPr>
              <a:t>2/11/2015</a:t>
            </a:fld>
            <a:endParaRPr lang="en-US" dirty="0">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dirty="0">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B3D0583F-BB05-4231-809E-F010476CBBB7}"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1115785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9AA58D86-EA55-4BCA-8995-2CB16FAC16E9}" type="datetime1">
              <a:rPr lang="en-US" smtClean="0">
                <a:solidFill>
                  <a:srgbClr val="38ABED"/>
                </a:solidFill>
              </a:rPr>
              <a:pPr>
                <a:defRPr/>
              </a:pPr>
              <a:t>2/11/2015</a:t>
            </a:fld>
            <a:endParaRPr lang="en-US" dirty="0">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dirty="0">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BA76BEEB-B4F0-45BF-B85F-E9D2B9FB2EDA}"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1216922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94D63588-209A-47EF-BEA0-55B7DA5EE1B3}" type="datetime1">
              <a:rPr lang="en-US" smtClean="0">
                <a:solidFill>
                  <a:srgbClr val="38ABED"/>
                </a:solidFill>
              </a:rPr>
              <a:pPr>
                <a:defRPr/>
              </a:pPr>
              <a:t>2/11/2015</a:t>
            </a:fld>
            <a:endParaRPr lang="en-US" dirty="0">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642C21FF-F298-4AD8-AF2D-4508C26F3D32}"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106131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Slide-WithSub">
    <p:spTree>
      <p:nvGrpSpPr>
        <p:cNvPr id="1" name=""/>
        <p:cNvGrpSpPr/>
        <p:nvPr/>
      </p:nvGrpSpPr>
      <p:grpSpPr>
        <a:xfrm>
          <a:off x="0" y="0"/>
          <a:ext cx="0" cy="0"/>
          <a:chOff x="0" y="0"/>
          <a:chExt cx="0" cy="0"/>
        </a:xfrm>
      </p:grpSpPr>
      <p:sp>
        <p:nvSpPr>
          <p:cNvPr id="2" name="Title 1"/>
          <p:cNvSpPr>
            <a:spLocks noGrp="1"/>
          </p:cNvSpPr>
          <p:nvPr>
            <p:ph type="ctrTitle"/>
          </p:nvPr>
        </p:nvSpPr>
        <p:spPr>
          <a:xfrm>
            <a:off x="381599" y="1078862"/>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a:xfrm>
            <a:off x="313164" y="6525344"/>
            <a:ext cx="2133600" cy="216025"/>
          </a:xfrm>
        </p:spPr>
        <p:txBody>
          <a:bodyPr/>
          <a:lstStyle>
            <a:lvl1pPr algn="ctr">
              <a:defRPr>
                <a:solidFill>
                  <a:schemeClr val="tx1"/>
                </a:solidFill>
              </a:defRPr>
            </a:lvl1pPr>
          </a:lstStyle>
          <a:p>
            <a:pPr algn="l"/>
            <a:r>
              <a:rPr lang="en-US" dirty="0" smtClean="0"/>
              <a:t>© 2012 Towers Watson. All rights reserved.</a:t>
            </a:r>
            <a:endParaRPr lang="en-GB" dirty="0"/>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0555981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5675F81E-7707-4831-9DD1-D1473FD91DB9}" type="datetime1">
              <a:rPr lang="en-US" smtClean="0">
                <a:solidFill>
                  <a:srgbClr val="38ABED"/>
                </a:solidFill>
              </a:rPr>
              <a:pPr>
                <a:defRPr/>
              </a:pPr>
              <a:t>2/11/2015</a:t>
            </a:fld>
            <a:endParaRPr lang="en-US" dirty="0">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C0893C0A-C8AF-494C-A013-D252596013D2}" type="slidenum">
              <a:rPr lang="en-US">
                <a:solidFill>
                  <a:srgbClr val="1B3861"/>
                </a:solidFill>
              </a:rPr>
              <a:pPr>
                <a:defRPr/>
              </a:pPr>
              <a:t>‹#›</a:t>
            </a:fld>
            <a:endParaRPr lang="en-US" dirty="0">
              <a:solidFill>
                <a:srgbClr val="1B3861"/>
              </a:solidFill>
            </a:endParaRPr>
          </a:p>
        </p:txBody>
      </p:sp>
    </p:spTree>
    <p:extLst>
      <p:ext uri="{BB962C8B-B14F-4D97-AF65-F5344CB8AC3E}">
        <p14:creationId xmlns:p14="http://schemas.microsoft.com/office/powerpoint/2010/main" val="346871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t>towerswatson.com</a:t>
            </a:r>
            <a:endParaRPr lang="en-GB" dirty="0"/>
          </a:p>
        </p:txBody>
      </p:sp>
      <p:sp>
        <p:nvSpPr>
          <p:cNvPr id="5"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a:t>
            </a:fld>
            <a:endParaRPr lang="en-GB" dirty="0"/>
          </a:p>
        </p:txBody>
      </p:sp>
      <p:sp>
        <p:nvSpPr>
          <p:cNvPr id="8" name="Date Placeholder 2"/>
          <p:cNvSpPr>
            <a:spLocks noGrp="1"/>
          </p:cNvSpPr>
          <p:nvPr>
            <p:ph type="dt" sz="half" idx="10"/>
          </p:nvPr>
        </p:nvSpPr>
        <p:spPr>
          <a:xfrm>
            <a:off x="3794478" y="6434474"/>
            <a:ext cx="2133600" cy="216025"/>
          </a:xfrm>
        </p:spPr>
        <p:txBody>
          <a:bodyPr anchor="ctr" anchorCtr="0"/>
          <a:lstStyle/>
          <a:p>
            <a:r>
              <a:rPr lang="en-US" dirty="0" smtClean="0"/>
              <a:t>© 2012 Towers Watson. All rights reserved.</a:t>
            </a:r>
            <a:endParaRPr lang="en-GB" dirty="0"/>
          </a:p>
        </p:txBody>
      </p:sp>
      <p:sp>
        <p:nvSpPr>
          <p:cNvPr id="9" name="TextBox 8"/>
          <p:cNvSpPr txBox="1"/>
          <p:nvPr userDrawn="1"/>
        </p:nvSpPr>
        <p:spPr>
          <a:xfrm>
            <a:off x="5652120" y="6436800"/>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t>Proprietary and Confidential. For Towers Watson and Towers Watson client use only. </a:t>
            </a:r>
          </a:p>
        </p:txBody>
      </p:sp>
    </p:spTree>
    <p:extLst>
      <p:ext uri="{BB962C8B-B14F-4D97-AF65-F5344CB8AC3E}">
        <p14:creationId xmlns:p14="http://schemas.microsoft.com/office/powerpoint/2010/main" val="2813239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1979712" y="476672"/>
            <a:ext cx="6768752" cy="720080"/>
          </a:xfrm>
        </p:spPr>
        <p:txBody>
          <a:bodyPr>
            <a:normAutofit/>
          </a:bodyPr>
          <a:lstStyle>
            <a:lvl1pPr>
              <a:defRPr sz="1800"/>
            </a:lvl1pPr>
          </a:lstStyle>
          <a:p>
            <a:r>
              <a:rPr lang="en-US" dirty="0" smtClean="0"/>
              <a:t>Click to edit Master title style</a:t>
            </a:r>
            <a:endParaRPr lang="en-GB" dirty="0"/>
          </a:p>
        </p:txBody>
      </p:sp>
      <p:sp>
        <p:nvSpPr>
          <p:cNvPr id="3" name="Content Placeholder 2"/>
          <p:cNvSpPr>
            <a:spLocks noGrp="1"/>
          </p:cNvSpPr>
          <p:nvPr>
            <p:ph idx="1"/>
          </p:nvPr>
        </p:nvSpPr>
        <p:spPr>
          <a:xfrm>
            <a:off x="611560" y="2204864"/>
            <a:ext cx="8136904" cy="3921299"/>
          </a:xfrm>
        </p:spPr>
        <p:txBody>
          <a:bodyPr>
            <a:normAutofit/>
          </a:bodyPr>
          <a:lstStyle>
            <a:lvl1pPr>
              <a:defRPr sz="1000"/>
            </a:lvl1pPr>
            <a:lvl2pPr>
              <a:defRPr sz="1000" b="1">
                <a:solidFill>
                  <a:schemeClr val="bg2"/>
                </a:solidFill>
              </a:defRPr>
            </a:lvl2pPr>
            <a:lvl3pPr marL="138113" indent="-138113">
              <a:defRPr sz="1000"/>
            </a:lvl3pPr>
            <a:lvl4pPr marL="280988" indent="-152400">
              <a:defRPr sz="1000"/>
            </a:lvl4pPr>
            <a:lvl5pPr marL="452438" indent="-157163">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towerswatson.com</a:t>
            </a:r>
            <a:endParaRPr lang="en-GB" dirty="0"/>
          </a:p>
        </p:txBody>
      </p:sp>
      <p:sp>
        <p:nvSpPr>
          <p:cNvPr id="15" name="Slide Number Placeholder 4"/>
          <p:cNvSpPr>
            <a:spLocks noGrp="1"/>
          </p:cNvSpPr>
          <p:nvPr>
            <p:ph type="sldNum" sz="quarter" idx="12"/>
          </p:nvPr>
        </p:nvSpPr>
        <p:spPr>
          <a:xfrm>
            <a:off x="8254800" y="6237312"/>
            <a:ext cx="504000" cy="273600"/>
          </a:xfrm>
        </p:spPr>
        <p:txBody>
          <a:bodyPr/>
          <a:lstStyle/>
          <a:p>
            <a:fld id="{830D4EF1-2FB9-4CDA-AD22-D945B346B2F0}" type="slidenum">
              <a:rPr lang="en-GB" smtClean="0"/>
              <a:pPr/>
              <a:t>‹#›</a:t>
            </a:fld>
            <a:endParaRPr lang="en-GB" dirty="0"/>
          </a:p>
        </p:txBody>
      </p:sp>
      <p:sp>
        <p:nvSpPr>
          <p:cNvPr id="9" name="Date Placeholder 2"/>
          <p:cNvSpPr>
            <a:spLocks noGrp="1"/>
          </p:cNvSpPr>
          <p:nvPr>
            <p:ph type="dt" sz="half" idx="10"/>
          </p:nvPr>
        </p:nvSpPr>
        <p:spPr>
          <a:xfrm>
            <a:off x="3794478" y="6434474"/>
            <a:ext cx="2133600" cy="216025"/>
          </a:xfrm>
        </p:spPr>
        <p:txBody>
          <a:bodyPr anchor="ctr" anchorCtr="0"/>
          <a:lstStyle/>
          <a:p>
            <a:r>
              <a:rPr lang="en-US" dirty="0" smtClean="0"/>
              <a:t>© 2012 Towers Watson. All rights reserved.</a:t>
            </a:r>
            <a:endParaRPr lang="en-GB" dirty="0"/>
          </a:p>
        </p:txBody>
      </p:sp>
      <p:sp>
        <p:nvSpPr>
          <p:cNvPr id="10" name="TextBox 9"/>
          <p:cNvSpPr txBox="1"/>
          <p:nvPr userDrawn="1"/>
        </p:nvSpPr>
        <p:spPr>
          <a:xfrm>
            <a:off x="5652120" y="6436800"/>
            <a:ext cx="3193429" cy="218397"/>
          </a:xfrm>
          <a:prstGeom prst="rect">
            <a:avLst/>
          </a:prstGeom>
          <a:noFill/>
        </p:spPr>
        <p:txBody>
          <a:bodyPr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defRPr/>
            </a:pPr>
            <a:r>
              <a:rPr lang="en-US" sz="600" dirty="0" smtClean="0"/>
              <a:t>Proprietary and Confidential. For Towers Watson and Towers Watson client use only. </a:t>
            </a:r>
          </a:p>
        </p:txBody>
      </p:sp>
    </p:spTree>
    <p:extLst>
      <p:ext uri="{BB962C8B-B14F-4D97-AF65-F5344CB8AC3E}">
        <p14:creationId xmlns:p14="http://schemas.microsoft.com/office/powerpoint/2010/main" val="15583559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2012 Towers Watson. All rights reserved.</a:t>
            </a:r>
            <a:endParaRPr lang="en-GB" dirty="0"/>
          </a:p>
        </p:txBody>
      </p:sp>
      <p:sp>
        <p:nvSpPr>
          <p:cNvPr id="3" name="Footer Placeholder 2"/>
          <p:cNvSpPr>
            <a:spLocks noGrp="1"/>
          </p:cNvSpPr>
          <p:nvPr>
            <p:ph type="ftr" sz="quarter" idx="11"/>
          </p:nvPr>
        </p:nvSpPr>
        <p:spPr/>
        <p:txBody>
          <a:bodyPr/>
          <a:lstStyle/>
          <a:p>
            <a:r>
              <a:rPr lang="en-GB" dirty="0" smtClean="0"/>
              <a:t>towerswatson.com</a:t>
            </a:r>
            <a:endParaRPr lang="en-GB" dirty="0"/>
          </a:p>
        </p:txBody>
      </p:sp>
      <p:sp>
        <p:nvSpPr>
          <p:cNvPr id="4" name="Slide Number Placeholder 3"/>
          <p:cNvSpPr>
            <a:spLocks noGrp="1"/>
          </p:cNvSpPr>
          <p:nvPr>
            <p:ph type="sldNum" sz="quarter" idx="12"/>
          </p:nvPr>
        </p:nvSpPr>
        <p:spPr/>
        <p:txBody>
          <a:bodyPr/>
          <a:lstStyle/>
          <a:p>
            <a:fld id="{830D4EF1-2FB9-4CDA-AD22-D945B346B2F0}" type="slidenum">
              <a:rPr lang="en-GB" smtClean="0"/>
              <a:pPr/>
              <a:t>‹#›</a:t>
            </a:fld>
            <a:endParaRPr lang="en-GB" dirty="0"/>
          </a:p>
        </p:txBody>
      </p:sp>
    </p:spTree>
    <p:extLst>
      <p:ext uri="{BB962C8B-B14F-4D97-AF65-F5344CB8AC3E}">
        <p14:creationId xmlns:p14="http://schemas.microsoft.com/office/powerpoint/2010/main" val="82294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404664"/>
            <a:ext cx="8352928" cy="738932"/>
          </a:xfrm>
          <a:prstGeom prst="rect">
            <a:avLst/>
          </a:prstGeom>
        </p:spPr>
        <p:txBody>
          <a:bodyPr vert="horz" lIns="0" tIns="45720" rIns="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95536" y="1412776"/>
            <a:ext cx="8352928" cy="4713387"/>
          </a:xfrm>
          <a:prstGeom prst="rect">
            <a:avLst/>
          </a:prstGeom>
        </p:spPr>
        <p:txBody>
          <a:bodyPr vert="horz" lIns="0" tIns="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794478" y="6525344"/>
            <a:ext cx="2133600" cy="216025"/>
          </a:xfrm>
          <a:prstGeom prst="rect">
            <a:avLst/>
          </a:prstGeom>
        </p:spPr>
        <p:txBody>
          <a:bodyPr vert="horz" lIns="91440" tIns="45720" rIns="91440" bIns="45720" rtlCol="0" anchor="b" anchorCtr="0"/>
          <a:lstStyle>
            <a:lvl1pPr algn="r">
              <a:defRPr sz="600">
                <a:solidFill>
                  <a:schemeClr val="tx1"/>
                </a:solidFill>
              </a:defRPr>
            </a:lvl1pPr>
          </a:lstStyle>
          <a:p>
            <a:r>
              <a:rPr lang="en-US" dirty="0" smtClean="0"/>
              <a:t>© 2012 Towers Watson. All rights reserved.</a:t>
            </a:r>
            <a:endParaRPr lang="en-GB" dirty="0"/>
          </a:p>
        </p:txBody>
      </p:sp>
      <p:sp>
        <p:nvSpPr>
          <p:cNvPr id="5" name="Footer Placeholder 4"/>
          <p:cNvSpPr>
            <a:spLocks noGrp="1"/>
          </p:cNvSpPr>
          <p:nvPr>
            <p:ph type="ftr" sz="quarter" idx="3"/>
          </p:nvPr>
        </p:nvSpPr>
        <p:spPr>
          <a:xfrm>
            <a:off x="395536" y="6525344"/>
            <a:ext cx="1584176" cy="216024"/>
          </a:xfrm>
          <a:prstGeom prst="rect">
            <a:avLst/>
          </a:prstGeom>
        </p:spPr>
        <p:txBody>
          <a:bodyPr vert="horz" lIns="0" tIns="0" rIns="90000" bIns="45720" rtlCol="0" anchor="b" anchorCtr="0"/>
          <a:lstStyle>
            <a:lvl1pPr algn="l">
              <a:defRPr sz="600">
                <a:solidFill>
                  <a:schemeClr val="bg2"/>
                </a:solidFill>
              </a:defRPr>
            </a:lvl1pPr>
          </a:lstStyle>
          <a:p>
            <a:r>
              <a:rPr lang="en-GB" dirty="0" smtClean="0"/>
              <a:t>towerswatson.com</a:t>
            </a:r>
            <a:endParaRPr lang="en-GB" dirty="0"/>
          </a:p>
        </p:txBody>
      </p:sp>
      <p:sp>
        <p:nvSpPr>
          <p:cNvPr id="6" name="Slide Number Placeholder 5"/>
          <p:cNvSpPr>
            <a:spLocks noGrp="1"/>
          </p:cNvSpPr>
          <p:nvPr>
            <p:ph type="sldNum" sz="quarter" idx="4"/>
          </p:nvPr>
        </p:nvSpPr>
        <p:spPr>
          <a:xfrm>
            <a:off x="8254800" y="6328800"/>
            <a:ext cx="504000" cy="273600"/>
          </a:xfrm>
          <a:prstGeom prst="rect">
            <a:avLst/>
          </a:prstGeom>
        </p:spPr>
        <p:txBody>
          <a:bodyPr vert="horz" lIns="91440" tIns="45720" rIns="0" bIns="45720" rtlCol="0" anchor="b" anchorCtr="0"/>
          <a:lstStyle>
            <a:lvl1pPr algn="r">
              <a:defRPr sz="800">
                <a:solidFill>
                  <a:schemeClr val="tx1">
                    <a:tint val="75000"/>
                  </a:schemeClr>
                </a:solidFill>
              </a:defRPr>
            </a:lvl1pPr>
          </a:lstStyle>
          <a:p>
            <a:fld id="{830D4EF1-2FB9-4CDA-AD22-D945B346B2F0}" type="slidenum">
              <a:rPr lang="en-GB" smtClean="0"/>
              <a:pPr/>
              <a:t>‹#›</a:t>
            </a:fld>
            <a:endParaRPr lang="en-GB" dirty="0"/>
          </a:p>
        </p:txBody>
      </p:sp>
    </p:spTree>
    <p:extLst>
      <p:ext uri="{BB962C8B-B14F-4D97-AF65-F5344CB8AC3E}">
        <p14:creationId xmlns:p14="http://schemas.microsoft.com/office/powerpoint/2010/main" val="27044259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6" r:id="rId4"/>
    <p:sldLayoutId id="2147483734" r:id="rId5"/>
    <p:sldLayoutId id="2147483735" r:id="rId6"/>
    <p:sldLayoutId id="2147483728" r:id="rId7"/>
    <p:sldLayoutId id="2147483736" r:id="rId8"/>
    <p:sldLayoutId id="2147483737" r:id="rId9"/>
  </p:sldLayoutIdLst>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404664"/>
            <a:ext cx="8352928" cy="738932"/>
          </a:xfrm>
          <a:prstGeom prst="rect">
            <a:avLst/>
          </a:prstGeom>
        </p:spPr>
        <p:txBody>
          <a:bodyPr vert="horz" lIns="0" tIns="45720" rIns="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95536" y="1412776"/>
            <a:ext cx="8352928" cy="4713387"/>
          </a:xfrm>
          <a:prstGeom prst="rect">
            <a:avLst/>
          </a:prstGeom>
        </p:spPr>
        <p:txBody>
          <a:bodyPr vert="horz" lIns="0" tIns="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2366392" y="6525344"/>
            <a:ext cx="2133600" cy="216025"/>
          </a:xfrm>
          <a:prstGeom prst="rect">
            <a:avLst/>
          </a:prstGeom>
        </p:spPr>
        <p:txBody>
          <a:bodyPr vert="horz" lIns="91440" tIns="45720" rIns="91440" bIns="45720" rtlCol="0" anchor="b" anchorCtr="0"/>
          <a:lstStyle>
            <a:lvl1pPr algn="l">
              <a:defRPr sz="600">
                <a:solidFill>
                  <a:schemeClr val="tx1">
                    <a:tint val="75000"/>
                  </a:schemeClr>
                </a:solidFill>
              </a:defRPr>
            </a:lvl1pPr>
          </a:lstStyle>
          <a:p>
            <a:fld id="{1B38BB8C-1ABF-4F1F-BEDD-5A8BBBE6A328}" type="datetime1">
              <a:rPr lang="en-US" smtClean="0">
                <a:solidFill>
                  <a:srgbClr val="000000">
                    <a:tint val="75000"/>
                  </a:srgbClr>
                </a:solidFill>
              </a:rPr>
              <a:pPr/>
              <a:t>2/11/2015</a:t>
            </a:fld>
            <a:endParaRPr lang="en-GB" dirty="0">
              <a:solidFill>
                <a:srgbClr val="000000">
                  <a:tint val="75000"/>
                </a:srgbClr>
              </a:solidFill>
            </a:endParaRPr>
          </a:p>
        </p:txBody>
      </p:sp>
      <p:sp>
        <p:nvSpPr>
          <p:cNvPr id="5" name="Footer Placeholder 4"/>
          <p:cNvSpPr>
            <a:spLocks noGrp="1"/>
          </p:cNvSpPr>
          <p:nvPr>
            <p:ph type="ftr" sz="quarter" idx="3"/>
          </p:nvPr>
        </p:nvSpPr>
        <p:spPr>
          <a:xfrm>
            <a:off x="395536" y="6525344"/>
            <a:ext cx="1584176" cy="216024"/>
          </a:xfrm>
          <a:prstGeom prst="rect">
            <a:avLst/>
          </a:prstGeom>
        </p:spPr>
        <p:txBody>
          <a:bodyPr vert="horz" lIns="0" tIns="0" rIns="90000" bIns="45720" rtlCol="0" anchor="b" anchorCtr="0"/>
          <a:lstStyle>
            <a:lvl1pPr algn="l">
              <a:defRPr sz="600">
                <a:solidFill>
                  <a:schemeClr val="bg2"/>
                </a:solidFill>
              </a:defRPr>
            </a:lvl1pPr>
          </a:lstStyle>
          <a:p>
            <a:endParaRPr lang="en-GB" dirty="0">
              <a:solidFill>
                <a:srgbClr val="E16E00"/>
              </a:solidFill>
            </a:endParaRPr>
          </a:p>
        </p:txBody>
      </p:sp>
      <p:sp>
        <p:nvSpPr>
          <p:cNvPr id="6" name="Slide Number Placeholder 5"/>
          <p:cNvSpPr>
            <a:spLocks noGrp="1"/>
          </p:cNvSpPr>
          <p:nvPr>
            <p:ph type="sldNum" sz="quarter" idx="4"/>
          </p:nvPr>
        </p:nvSpPr>
        <p:spPr>
          <a:xfrm>
            <a:off x="8254800" y="6328800"/>
            <a:ext cx="504000" cy="273600"/>
          </a:xfrm>
          <a:prstGeom prst="rect">
            <a:avLst/>
          </a:prstGeom>
        </p:spPr>
        <p:txBody>
          <a:bodyPr vert="horz" lIns="91440" tIns="45720" rIns="0" bIns="45720" rtlCol="0" anchor="b" anchorCtr="0"/>
          <a:lstStyle>
            <a:lvl1pPr algn="r">
              <a:defRPr sz="800">
                <a:solidFill>
                  <a:schemeClr val="tx1">
                    <a:tint val="75000"/>
                  </a:schemeClr>
                </a:solidFill>
              </a:defRPr>
            </a:lvl1pPr>
          </a:lstStyle>
          <a:p>
            <a:fld id="{830D4EF1-2FB9-4CDA-AD22-D945B346B2F0}"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14069763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404664"/>
            <a:ext cx="8352928" cy="738932"/>
          </a:xfrm>
          <a:prstGeom prst="rect">
            <a:avLst/>
          </a:prstGeom>
        </p:spPr>
        <p:txBody>
          <a:bodyPr vert="horz" lIns="0" tIns="45720" rIns="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95536" y="1412776"/>
            <a:ext cx="8352928" cy="4713387"/>
          </a:xfrm>
          <a:prstGeom prst="rect">
            <a:avLst/>
          </a:prstGeom>
        </p:spPr>
        <p:txBody>
          <a:bodyPr vert="horz" lIns="0" tIns="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794478" y="6525344"/>
            <a:ext cx="2133600" cy="216025"/>
          </a:xfrm>
          <a:prstGeom prst="rect">
            <a:avLst/>
          </a:prstGeom>
        </p:spPr>
        <p:txBody>
          <a:bodyPr vert="horz" lIns="91440" tIns="45720" rIns="91440" bIns="45720" rtlCol="0" anchor="b" anchorCtr="0"/>
          <a:lstStyle>
            <a:lvl1pPr algn="r">
              <a:defRPr sz="600">
                <a:solidFill>
                  <a:schemeClr val="tx1"/>
                </a:solidFill>
              </a:defRPr>
            </a:lvl1pPr>
          </a:lstStyle>
          <a:p>
            <a:fld id="{94AFDCE9-4DCF-4E58-A49E-DD52A59FE0CC}" type="datetime1">
              <a:rPr lang="en-US" smtClean="0">
                <a:solidFill>
                  <a:prstClr val="black"/>
                </a:solidFill>
              </a:rPr>
              <a:pPr/>
              <a:t>2/11/2015</a:t>
            </a:fld>
            <a:endParaRPr lang="en-GB" dirty="0">
              <a:solidFill>
                <a:prstClr val="black"/>
              </a:solidFill>
            </a:endParaRPr>
          </a:p>
        </p:txBody>
      </p:sp>
      <p:sp>
        <p:nvSpPr>
          <p:cNvPr id="5" name="Footer Placeholder 4"/>
          <p:cNvSpPr>
            <a:spLocks noGrp="1"/>
          </p:cNvSpPr>
          <p:nvPr>
            <p:ph type="ftr" sz="quarter" idx="3"/>
          </p:nvPr>
        </p:nvSpPr>
        <p:spPr>
          <a:xfrm>
            <a:off x="395536" y="6525344"/>
            <a:ext cx="1584176" cy="216024"/>
          </a:xfrm>
          <a:prstGeom prst="rect">
            <a:avLst/>
          </a:prstGeom>
        </p:spPr>
        <p:txBody>
          <a:bodyPr vert="horz" lIns="0" tIns="0" rIns="90000" bIns="45720" rtlCol="0" anchor="b" anchorCtr="0"/>
          <a:lstStyle>
            <a:lvl1pPr algn="l">
              <a:defRPr sz="600">
                <a:solidFill>
                  <a:schemeClr val="bg2"/>
                </a:solidFill>
              </a:defRPr>
            </a:lvl1pPr>
          </a:lstStyle>
          <a:p>
            <a:endParaRPr lang="en-GB" dirty="0">
              <a:solidFill>
                <a:srgbClr val="E65032"/>
              </a:solidFill>
            </a:endParaRPr>
          </a:p>
        </p:txBody>
      </p:sp>
      <p:sp>
        <p:nvSpPr>
          <p:cNvPr id="6" name="Slide Number Placeholder 5"/>
          <p:cNvSpPr>
            <a:spLocks noGrp="1"/>
          </p:cNvSpPr>
          <p:nvPr>
            <p:ph type="sldNum" sz="quarter" idx="4"/>
          </p:nvPr>
        </p:nvSpPr>
        <p:spPr>
          <a:xfrm>
            <a:off x="8254800" y="6328800"/>
            <a:ext cx="504000" cy="273600"/>
          </a:xfrm>
          <a:prstGeom prst="rect">
            <a:avLst/>
          </a:prstGeom>
        </p:spPr>
        <p:txBody>
          <a:bodyPr vert="horz" lIns="91440" tIns="45720" rIns="0" bIns="45720" rtlCol="0" anchor="b" anchorCtr="0"/>
          <a:lstStyle>
            <a:lvl1pPr algn="r">
              <a:defRPr sz="800">
                <a:solidFill>
                  <a:schemeClr val="tx1">
                    <a:tint val="75000"/>
                  </a:schemeClr>
                </a:solidFill>
              </a:defRPr>
            </a:lvl1pPr>
          </a:lstStyle>
          <a:p>
            <a:fld id="{830D4EF1-2FB9-4CDA-AD22-D945B346B2F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16674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A5ECDA9-5F08-4B3A-9195-DDCB33918013}" type="datetimeFigureOut">
              <a:rPr lang="en-US" smtClean="0"/>
              <a:pPr/>
              <a:t>2/11/2015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92DACE-975C-41CD-BC2E-913CBBA327B0}" type="slidenum">
              <a:rPr lang="en-US" smtClean="0">
                <a:solidFill>
                  <a:srgbClr val="8CADAE">
                    <a:shade val="75000"/>
                  </a:srgbClr>
                </a:solidFill>
              </a:rPr>
              <a:pPr/>
              <a:t>‹#›</a:t>
            </a:fld>
            <a:endParaRPr lang="en-US" dirty="0">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3748928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solidFill>
                <a:prstClr val="white"/>
              </a:solidFill>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pPr fontAlgn="base">
              <a:spcBef>
                <a:spcPct val="0"/>
              </a:spcBef>
              <a:spcAft>
                <a:spcPct val="0"/>
              </a:spcAft>
              <a:defRPr/>
            </a:pPr>
            <a:fld id="{AC1AB02D-491C-4760-9780-7EE46ABA50A6}" type="datetime1">
              <a:rPr lang="en-US" smtClean="0">
                <a:solidFill>
                  <a:srgbClr val="38ABED"/>
                </a:solidFill>
                <a:ea typeface="MS PGothic" pitchFamily="34" charset="-128"/>
              </a:rPr>
              <a:pPr fontAlgn="base">
                <a:spcBef>
                  <a:spcPct val="0"/>
                </a:spcBef>
                <a:spcAft>
                  <a:spcPct val="0"/>
                </a:spcAft>
                <a:defRPr/>
              </a:pPr>
              <a:t>2/11/2015</a:t>
            </a:fld>
            <a:endParaRPr lang="en-US" dirty="0">
              <a:solidFill>
                <a:srgbClr val="38ABED"/>
              </a:solidFill>
              <a:ea typeface="MS PGothic" pitchFamily="34"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ea typeface="+mn-ea"/>
              </a:defRPr>
            </a:lvl1pPr>
          </a:lstStyle>
          <a:p>
            <a:pPr>
              <a:defRPr/>
            </a:pPr>
            <a:endParaRPr lang="en-US" dirty="0">
              <a:solidFill>
                <a:srgbClr val="38ABED"/>
              </a:solidFill>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pPr fontAlgn="base">
              <a:spcBef>
                <a:spcPct val="0"/>
              </a:spcBef>
              <a:spcAft>
                <a:spcPct val="0"/>
              </a:spcAft>
              <a:defRPr/>
            </a:pPr>
            <a:fld id="{67B6F1D2-7AED-40D1-A9B2-24FD9F8472B9}" type="slidenum">
              <a:rPr lang="en-US">
                <a:solidFill>
                  <a:srgbClr val="1B3861"/>
                </a:solidFill>
                <a:ea typeface="MS PGothic" pitchFamily="34" charset="-128"/>
              </a:rPr>
              <a:pPr fontAlgn="base">
                <a:spcBef>
                  <a:spcPct val="0"/>
                </a:spcBef>
                <a:spcAft>
                  <a:spcPct val="0"/>
                </a:spcAft>
                <a:defRPr/>
              </a:pPr>
              <a:t>‹#›</a:t>
            </a:fld>
            <a:endParaRPr lang="en-US" dirty="0">
              <a:solidFill>
                <a:srgbClr val="1B3861"/>
              </a:solidFill>
              <a:ea typeface="MS PGothic" pitchFamily="34" charset="-128"/>
            </a:endParaRPr>
          </a:p>
        </p:txBody>
      </p:sp>
    </p:spTree>
    <p:extLst>
      <p:ext uri="{BB962C8B-B14F-4D97-AF65-F5344CB8AC3E}">
        <p14:creationId xmlns:p14="http://schemas.microsoft.com/office/powerpoint/2010/main" val="131776711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ftr="0" dt="0"/>
  <p:txStyles>
    <p:titleStyle>
      <a:lvl1pPr algn="l" rtl="0" eaLnBrk="0" fontAlgn="base" hangingPunct="0">
        <a:spcBef>
          <a:spcPct val="0"/>
        </a:spcBef>
        <a:spcAft>
          <a:spcPct val="0"/>
        </a:spcAft>
        <a:defRPr sz="3800" kern="1200">
          <a:solidFill>
            <a:schemeClr val="bg1"/>
          </a:solidFill>
          <a:latin typeface="+mj-lt"/>
          <a:ea typeface="MS PGothic" pitchFamily="34" charset="-128"/>
          <a:cs typeface="+mj-cs"/>
        </a:defRPr>
      </a:lvl1pPr>
      <a:lvl2pPr algn="l" rtl="0" eaLnBrk="0" fontAlgn="base" hangingPunct="0">
        <a:spcBef>
          <a:spcPct val="0"/>
        </a:spcBef>
        <a:spcAft>
          <a:spcPct val="0"/>
        </a:spcAft>
        <a:defRPr sz="3800">
          <a:solidFill>
            <a:schemeClr val="bg1"/>
          </a:solidFill>
          <a:latin typeface="Trebuchet MS" pitchFamily="34" charset="0"/>
          <a:ea typeface="MS PGothic" pitchFamily="34" charset="-128"/>
        </a:defRPr>
      </a:lvl2pPr>
      <a:lvl3pPr algn="l" rtl="0" eaLnBrk="0" fontAlgn="base" hangingPunct="0">
        <a:spcBef>
          <a:spcPct val="0"/>
        </a:spcBef>
        <a:spcAft>
          <a:spcPct val="0"/>
        </a:spcAft>
        <a:defRPr sz="3800">
          <a:solidFill>
            <a:schemeClr val="bg1"/>
          </a:solidFill>
          <a:latin typeface="Trebuchet MS" pitchFamily="34" charset="0"/>
          <a:ea typeface="MS PGothic" pitchFamily="34" charset="-128"/>
        </a:defRPr>
      </a:lvl3pPr>
      <a:lvl4pPr algn="l" rtl="0" eaLnBrk="0" fontAlgn="base" hangingPunct="0">
        <a:spcBef>
          <a:spcPct val="0"/>
        </a:spcBef>
        <a:spcAft>
          <a:spcPct val="0"/>
        </a:spcAft>
        <a:defRPr sz="3800">
          <a:solidFill>
            <a:schemeClr val="bg1"/>
          </a:solidFill>
          <a:latin typeface="Trebuchet MS" pitchFamily="34" charset="0"/>
          <a:ea typeface="MS PGothic" pitchFamily="34" charset="-128"/>
        </a:defRPr>
      </a:lvl4pPr>
      <a:lvl5pPr algn="l" rtl="0" eaLnBrk="0" fontAlgn="base" hangingPunct="0">
        <a:spcBef>
          <a:spcPct val="0"/>
        </a:spcBef>
        <a:spcAft>
          <a:spcPct val="0"/>
        </a:spcAft>
        <a:defRPr sz="3800">
          <a:solidFill>
            <a:schemeClr val="bg1"/>
          </a:solidFill>
          <a:latin typeface="Trebuchet MS" pitchFamily="34" charset="0"/>
          <a:ea typeface="MS PGothic" pitchFamily="34" charset="-128"/>
        </a:defRPr>
      </a:lvl5pPr>
      <a:lvl6pPr marL="457200" algn="l" rtl="0" fontAlgn="base">
        <a:spcBef>
          <a:spcPct val="0"/>
        </a:spcBef>
        <a:spcAft>
          <a:spcPct val="0"/>
        </a:spcAft>
        <a:defRPr sz="3800">
          <a:solidFill>
            <a:schemeClr val="bg1"/>
          </a:solidFill>
          <a:latin typeface="Trebuchet MS" pitchFamily="34" charset="0"/>
          <a:ea typeface="MS PGothic" pitchFamily="34" charset="-128"/>
        </a:defRPr>
      </a:lvl6pPr>
      <a:lvl7pPr marL="914400" algn="l" rtl="0" fontAlgn="base">
        <a:spcBef>
          <a:spcPct val="0"/>
        </a:spcBef>
        <a:spcAft>
          <a:spcPct val="0"/>
        </a:spcAft>
        <a:defRPr sz="3800">
          <a:solidFill>
            <a:schemeClr val="bg1"/>
          </a:solidFill>
          <a:latin typeface="Trebuchet MS" pitchFamily="34" charset="0"/>
          <a:ea typeface="MS PGothic" pitchFamily="34" charset="-128"/>
        </a:defRPr>
      </a:lvl7pPr>
      <a:lvl8pPr marL="1371600" algn="l" rtl="0" fontAlgn="base">
        <a:spcBef>
          <a:spcPct val="0"/>
        </a:spcBef>
        <a:spcAft>
          <a:spcPct val="0"/>
        </a:spcAft>
        <a:defRPr sz="3800">
          <a:solidFill>
            <a:schemeClr val="bg1"/>
          </a:solidFill>
          <a:latin typeface="Trebuchet MS" pitchFamily="34" charset="0"/>
          <a:ea typeface="MS PGothic" pitchFamily="34" charset="-128"/>
        </a:defRPr>
      </a:lvl8pPr>
      <a:lvl9pPr marL="1828800" algn="l" rtl="0" fontAlgn="base">
        <a:spcBef>
          <a:spcPct val="0"/>
        </a:spcBef>
        <a:spcAft>
          <a:spcPct val="0"/>
        </a:spcAft>
        <a:defRPr sz="3800">
          <a:solidFill>
            <a:schemeClr val="bg1"/>
          </a:solidFill>
          <a:latin typeface="Trebuchet MS" pitchFamily="34" charset="0"/>
          <a:ea typeface="MS PGothic" pitchFamily="34" charset="-128"/>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MS PGothic" pitchFamily="34" charset="-128"/>
          <a:cs typeface="+mn-cs"/>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MS PGothic" pitchFamily="34" charset="-128"/>
          <a:cs typeface="+mn-cs"/>
        </a:defRPr>
      </a:lvl2pPr>
      <a:lvl3pPr marL="860425" indent="-282575" algn="l" rtl="0" eaLnBrk="0" fontAlgn="base" hangingPunct="0">
        <a:spcBef>
          <a:spcPts val="600"/>
        </a:spcBef>
        <a:spcAft>
          <a:spcPct val="0"/>
        </a:spcAft>
        <a:buFont typeface="Wingdings 2" pitchFamily="18" charset="2"/>
        <a:buChar char=""/>
        <a:defRPr kern="1200">
          <a:solidFill>
            <a:schemeClr val="bg1"/>
          </a:solidFill>
          <a:latin typeface="+mn-lt"/>
          <a:ea typeface="MS PGothic" pitchFamily="34" charset="-128"/>
          <a:cs typeface="+mn-cs"/>
        </a:defRPr>
      </a:lvl3pPr>
      <a:lvl4pPr marL="1143000" indent="-282575" algn="l" rtl="0" eaLnBrk="0" fontAlgn="base" hangingPunct="0">
        <a:spcBef>
          <a:spcPts val="600"/>
        </a:spcBef>
        <a:spcAft>
          <a:spcPct val="0"/>
        </a:spcAft>
        <a:buFont typeface="Wingdings 2" pitchFamily="18" charset="2"/>
        <a:buChar char=""/>
        <a:defRPr kern="1200">
          <a:solidFill>
            <a:schemeClr val="bg1"/>
          </a:solidFill>
          <a:latin typeface="+mn-lt"/>
          <a:ea typeface="MS PGothic" pitchFamily="34" charset="-128"/>
          <a:cs typeface="+mn-cs"/>
        </a:defRPr>
      </a:lvl4pPr>
      <a:lvl5pPr marL="1425575" indent="-282575" algn="l" rtl="0" eaLnBrk="0" fontAlgn="base" hangingPunct="0">
        <a:spcBef>
          <a:spcPts val="600"/>
        </a:spcBef>
        <a:spcAft>
          <a:spcPct val="0"/>
        </a:spcAft>
        <a:buFont typeface="Wingdings 2" pitchFamily="18" charset="2"/>
        <a:buChar char=""/>
        <a:defRPr kern="1200">
          <a:solidFill>
            <a:schemeClr val="bg1"/>
          </a:solidFill>
          <a:latin typeface="+mn-lt"/>
          <a:ea typeface="MS PGothic" pitchFamily="34" charset="-128"/>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1.xml"/><Relationship Id="rId4"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2.xml"/><Relationship Id="rId4"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5.wmf"/><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1.xml"/><Relationship Id="rId7" Type="http://schemas.openxmlformats.org/officeDocument/2006/relationships/diagramQuickStyle" Target="../diagrams/quickStyle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4.xml"/><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6.xml"/><Relationship Id="rId4"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7.xml"/><Relationship Id="rId4"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notesSlide" Target="../notesSlides/notesSlide2.xml"/><Relationship Id="rId4"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3.xml"/><Relationship Id="rId4"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6.xml"/><Relationship Id="rId4" Type="http://schemas.openxmlformats.org/officeDocument/2006/relationships/image" Target="../media/image32.gif"/></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76064" y="4365104"/>
            <a:ext cx="8084368" cy="864096"/>
          </a:xfrm>
          <a:solidFill>
            <a:srgbClr val="0070C0"/>
          </a:solidFill>
        </p:spPr>
        <p:txBody>
          <a:bodyPr>
            <a:normAutofit/>
          </a:bodyPr>
          <a:lstStyle/>
          <a:p>
            <a:r>
              <a:rPr lang="en-GB" dirty="0" smtClean="0"/>
              <a:t>2012 Goldenson Center Advisory Board Meeting</a:t>
            </a:r>
            <a:endParaRPr lang="en-GB" dirty="0"/>
          </a:p>
        </p:txBody>
      </p:sp>
      <p:sp>
        <p:nvSpPr>
          <p:cNvPr id="3" name="Subtitle 2"/>
          <p:cNvSpPr>
            <a:spLocks noGrp="1"/>
          </p:cNvSpPr>
          <p:nvPr>
            <p:ph type="subTitle" idx="1"/>
            <p:custDataLst>
              <p:tags r:id="rId3"/>
            </p:custDataLst>
          </p:nvPr>
        </p:nvSpPr>
        <p:spPr>
          <a:xfrm>
            <a:off x="381600" y="5524464"/>
            <a:ext cx="7315200" cy="280800"/>
          </a:xfrm>
        </p:spPr>
        <p:txBody>
          <a:bodyPr/>
          <a:lstStyle/>
          <a:p>
            <a:r>
              <a:rPr lang="en-GB" dirty="0" smtClean="0"/>
              <a:t>August 24, 2012</a:t>
            </a:r>
            <a:endParaRPr lang="en-GB"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1" descr="UCLe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300" y="557113"/>
            <a:ext cx="814388" cy="855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61938" y="-236729"/>
            <a:ext cx="449674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en-US" sz="800" dirty="0">
              <a:latin typeface="Arial"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t>
            </a:r>
            <a:br>
              <a:rPr kumimoji="0" lang="en-US" sz="19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br>
            <a:r>
              <a:rPr kumimoji="0" lang="en-US" sz="19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r>
            <a:br>
              <a:rPr kumimoji="0" lang="en-US" sz="19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br>
            <a:r>
              <a:rPr kumimoji="0" lang="en-US" sz="19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University of Connecticut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t>
            </a:r>
            <a:r>
              <a:rPr kumimoji="0" lang="en-US" sz="1900" b="0" i="1"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Department of Mathematics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sz="800" dirty="0">
              <a:latin typeface="Garamond"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endParaRPr>
          </a:p>
          <a:p>
            <a:pPr marL="738188" marR="0" lvl="0" indent="-738188"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College of</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pPr>
            <a:r>
              <a:rPr lang="en-US" sz="800" dirty="0">
                <a:latin typeface="Garamond" pitchFamily="18"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Liberal Arts and Sciences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83658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Project Background</a:t>
            </a:r>
            <a:endParaRPr lang="en-GB" dirty="0">
              <a:solidFill>
                <a:srgbClr val="E16E00"/>
              </a:solidFill>
            </a:endParaRPr>
          </a:p>
        </p:txBody>
      </p:sp>
      <p:sp>
        <p:nvSpPr>
          <p:cNvPr id="3" name="Content Placeholder 2"/>
          <p:cNvSpPr>
            <a:spLocks noGrp="1"/>
          </p:cNvSpPr>
          <p:nvPr>
            <p:ph idx="1"/>
            <p:custDataLst>
              <p:tags r:id="rId3"/>
            </p:custDataLst>
          </p:nvPr>
        </p:nvSpPr>
        <p:spPr/>
        <p:txBody>
          <a:bodyPr/>
          <a:lstStyle/>
          <a:p>
            <a:pPr lvl="2"/>
            <a:r>
              <a:rPr lang="en-GB" b="1" dirty="0" smtClean="0"/>
              <a:t>Existing national indices</a:t>
            </a:r>
          </a:p>
          <a:p>
            <a:pPr lvl="3"/>
            <a:r>
              <a:rPr lang="en-GB" dirty="0" smtClean="0"/>
              <a:t>National Retirement Risk Index (Boston College)</a:t>
            </a:r>
          </a:p>
          <a:p>
            <a:pPr lvl="3"/>
            <a:r>
              <a:rPr lang="en-GB" dirty="0" smtClean="0"/>
              <a:t>International Retirement Security Survey (AARP)</a:t>
            </a:r>
          </a:p>
          <a:p>
            <a:pPr lvl="3">
              <a:spcAft>
                <a:spcPts val="1200"/>
              </a:spcAft>
            </a:pPr>
            <a:r>
              <a:rPr lang="en-GB" dirty="0" smtClean="0"/>
              <a:t>Retirement Confidence Survey (Employee Benefit Research Institute)</a:t>
            </a:r>
          </a:p>
          <a:p>
            <a:pPr lvl="2"/>
            <a:r>
              <a:rPr lang="en-GB" b="1" dirty="0" smtClean="0"/>
              <a:t>Others focused on specific areas</a:t>
            </a:r>
          </a:p>
          <a:p>
            <a:pPr lvl="3"/>
            <a:r>
              <a:rPr lang="en-GB" dirty="0" smtClean="0"/>
              <a:t>Across Generations Retirement Income Survey (New York Life)</a:t>
            </a:r>
          </a:p>
          <a:p>
            <a:pPr lvl="3"/>
            <a:r>
              <a:rPr lang="en-GB" dirty="0" smtClean="0"/>
              <a:t>Retirement Preparedness Survey (Merrill Lynch)</a:t>
            </a:r>
          </a:p>
          <a:p>
            <a:pPr lvl="3"/>
            <a:r>
              <a:rPr lang="en-GB" dirty="0" smtClean="0"/>
              <a:t>Fidelity Retirement Index (Fidelity)</a:t>
            </a:r>
          </a:p>
          <a:p>
            <a:pPr lvl="4"/>
            <a:endParaRPr lang="en-GB"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10</a:t>
            </a:fld>
            <a:endParaRPr lang="en-GB" dirty="0">
              <a:solidFill>
                <a:prstClr val="black"/>
              </a:solidFill>
            </a:endParaRPr>
          </a:p>
        </p:txBody>
      </p:sp>
    </p:spTree>
    <p:custDataLst>
      <p:tags r:id="rId1"/>
    </p:custDataLst>
    <p:extLst>
      <p:ext uri="{BB962C8B-B14F-4D97-AF65-F5344CB8AC3E}">
        <p14:creationId xmlns:p14="http://schemas.microsoft.com/office/powerpoint/2010/main" val="216769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Project Background (cont’d)</a:t>
            </a:r>
            <a:endParaRPr lang="en-GB" dirty="0">
              <a:solidFill>
                <a:srgbClr val="E16E00"/>
              </a:solidFill>
            </a:endParaRPr>
          </a:p>
        </p:txBody>
      </p:sp>
      <p:graphicFrame>
        <p:nvGraphicFramePr>
          <p:cNvPr id="12" name="Table 11"/>
          <p:cNvGraphicFramePr>
            <a:graphicFrameLocks noGrp="1"/>
          </p:cNvGraphicFramePr>
          <p:nvPr>
            <p:custDataLst>
              <p:tags r:id="rId3"/>
            </p:custDataLst>
            <p:extLst>
              <p:ext uri="{D42A27DB-BD31-4B8C-83A1-F6EECF244321}">
                <p14:modId xmlns:p14="http://schemas.microsoft.com/office/powerpoint/2010/main" val="1103470149"/>
              </p:ext>
            </p:extLst>
          </p:nvPr>
        </p:nvGraphicFramePr>
        <p:xfrm>
          <a:off x="467544" y="1196752"/>
          <a:ext cx="8343900" cy="4651920"/>
        </p:xfrm>
        <a:graphic>
          <a:graphicData uri="http://schemas.openxmlformats.org/drawingml/2006/table">
            <a:tbl>
              <a:tblPr firstRow="1" bandRow="1">
                <a:tableStyleId>{5C22544A-7EE6-4342-B048-85BDC9FD1C3A}</a:tableStyleId>
              </a:tblPr>
              <a:tblGrid>
                <a:gridCol w="4032448"/>
                <a:gridCol w="4311452"/>
              </a:tblGrid>
              <a:tr h="0">
                <a:tc gridSpan="2">
                  <a:txBody>
                    <a:bodyPr/>
                    <a:lstStyle/>
                    <a:p>
                      <a:pPr algn="ctr">
                        <a:lnSpc>
                          <a:spcPct val="100000"/>
                        </a:lnSpc>
                        <a:spcBef>
                          <a:spcPts val="0"/>
                        </a:spcBef>
                        <a:spcAft>
                          <a:spcPts val="0"/>
                        </a:spcAft>
                      </a:pPr>
                      <a:r>
                        <a:rPr lang="en-US" sz="2400" b="1" dirty="0" smtClean="0">
                          <a:solidFill>
                            <a:schemeClr val="bg1"/>
                          </a:solidFill>
                          <a:latin typeface="Arial"/>
                        </a:rPr>
                        <a:t>Issues With These Indices</a:t>
                      </a:r>
                      <a:endParaRPr lang="en-US" sz="2400" b="1" dirty="0">
                        <a:solidFill>
                          <a:schemeClr val="bg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algn="l">
                        <a:lnSpc>
                          <a:spcPct val="100000"/>
                        </a:lnSpc>
                        <a:spcBef>
                          <a:spcPts val="0"/>
                        </a:spcBef>
                        <a:spcAft>
                          <a:spcPts val="0"/>
                        </a:spcAft>
                      </a:pPr>
                      <a:endParaRPr lang="en-US" sz="1700" b="1" dirty="0">
                        <a:solidFill>
                          <a:schemeClr val="bg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r>
              <a:tr h="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t>They do not rely on national U.S. data</a:t>
                      </a:r>
                    </a:p>
                    <a:p>
                      <a:pPr algn="l">
                        <a:lnSpc>
                          <a:spcPct val="100000"/>
                        </a:lnSpc>
                        <a:spcBef>
                          <a:spcPts val="0"/>
                        </a:spcBef>
                        <a:spcAft>
                          <a:spcPts val="0"/>
                        </a:spcAft>
                      </a:pPr>
                      <a:endParaRPr lang="en-US" sz="1800" b="0" dirty="0">
                        <a:solidFill>
                          <a:schemeClr val="tx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E15032"/>
                          </a:solidFill>
                        </a:rPr>
                        <a:t>Retirement quality is relative to one’s state of residence</a:t>
                      </a:r>
                    </a:p>
                    <a:p>
                      <a:pPr algn="l">
                        <a:lnSpc>
                          <a:spcPct val="100000"/>
                        </a:lnSpc>
                        <a:spcBef>
                          <a:spcPts val="0"/>
                        </a:spcBef>
                        <a:spcAft>
                          <a:spcPts val="0"/>
                        </a:spcAft>
                      </a:pPr>
                      <a:endParaRPr lang="en-US" sz="1800" b="0" dirty="0">
                        <a:solidFill>
                          <a:srgbClr val="E15032"/>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r>
              <a:tr h="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t>They capture only purely economic data</a:t>
                      </a:r>
                    </a:p>
                    <a:p>
                      <a:pPr algn="l">
                        <a:lnSpc>
                          <a:spcPct val="100000"/>
                        </a:lnSpc>
                        <a:spcBef>
                          <a:spcPts val="0"/>
                        </a:spcBef>
                        <a:spcAft>
                          <a:spcPts val="0"/>
                        </a:spcAft>
                      </a:pPr>
                      <a:endParaRPr lang="en-US" sz="1800" b="0" dirty="0">
                        <a:solidFill>
                          <a:schemeClr val="tx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E15032"/>
                          </a:solidFill>
                        </a:rPr>
                        <a:t>Retirement is also impacted by </a:t>
                      </a:r>
                      <a:r>
                        <a:rPr lang="en-GB" i="1" dirty="0" smtClean="0">
                          <a:solidFill>
                            <a:srgbClr val="E15032"/>
                          </a:solidFill>
                        </a:rPr>
                        <a:t>non-financial</a:t>
                      </a:r>
                      <a:r>
                        <a:rPr lang="en-GB" dirty="0" smtClean="0">
                          <a:solidFill>
                            <a:srgbClr val="E15032"/>
                          </a:solidFill>
                        </a:rPr>
                        <a:t> factors</a:t>
                      </a:r>
                    </a:p>
                    <a:p>
                      <a:pPr algn="l">
                        <a:lnSpc>
                          <a:spcPct val="100000"/>
                        </a:lnSpc>
                        <a:spcBef>
                          <a:spcPts val="0"/>
                        </a:spcBef>
                        <a:spcAft>
                          <a:spcPts val="0"/>
                        </a:spcAft>
                      </a:pPr>
                      <a:endParaRPr lang="en-US" sz="1800" b="0" dirty="0">
                        <a:solidFill>
                          <a:srgbClr val="E15032"/>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r>
              <a:tr h="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t>Updates to the indices are typically done annually or less frequently</a:t>
                      </a:r>
                    </a:p>
                    <a:p>
                      <a:pPr algn="l">
                        <a:lnSpc>
                          <a:spcPct val="100000"/>
                        </a:lnSpc>
                        <a:spcBef>
                          <a:spcPts val="0"/>
                        </a:spcBef>
                        <a:spcAft>
                          <a:spcPts val="0"/>
                        </a:spcAft>
                      </a:pPr>
                      <a:endParaRPr lang="en-US" sz="1800" b="0" dirty="0">
                        <a:solidFill>
                          <a:schemeClr val="tx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E15032"/>
                          </a:solidFill>
                        </a:rPr>
                        <a:t>Retirement quality drivers shift on a frequent basis</a:t>
                      </a:r>
                    </a:p>
                    <a:p>
                      <a:pPr algn="l">
                        <a:lnSpc>
                          <a:spcPct val="100000"/>
                        </a:lnSpc>
                        <a:spcBef>
                          <a:spcPts val="0"/>
                        </a:spcBef>
                        <a:spcAft>
                          <a:spcPts val="0"/>
                        </a:spcAft>
                      </a:pPr>
                      <a:endParaRPr lang="en-US" sz="1800" b="0" dirty="0">
                        <a:solidFill>
                          <a:srgbClr val="E15032"/>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r>
              <a:tr h="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t>They use arbitrary constraints that put people in an “at risk” category</a:t>
                      </a:r>
                    </a:p>
                    <a:p>
                      <a:pPr algn="l">
                        <a:lnSpc>
                          <a:spcPct val="100000"/>
                        </a:lnSpc>
                        <a:spcBef>
                          <a:spcPts val="0"/>
                        </a:spcBef>
                        <a:spcAft>
                          <a:spcPts val="0"/>
                        </a:spcAft>
                      </a:pPr>
                      <a:endParaRPr lang="en-US" sz="1800" b="0" dirty="0">
                        <a:solidFill>
                          <a:schemeClr val="tx1"/>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E15032"/>
                          </a:solidFill>
                        </a:rPr>
                        <a:t>Often describe an undesirable and unnecessarily gloomy picture of retirement</a:t>
                      </a:r>
                    </a:p>
                    <a:p>
                      <a:pPr algn="l">
                        <a:lnSpc>
                          <a:spcPct val="100000"/>
                        </a:lnSpc>
                        <a:spcBef>
                          <a:spcPts val="0"/>
                        </a:spcBef>
                        <a:spcAft>
                          <a:spcPts val="0"/>
                        </a:spcAft>
                      </a:pPr>
                      <a:endParaRPr lang="en-US" sz="1800" b="0" dirty="0">
                        <a:solidFill>
                          <a:srgbClr val="E15032"/>
                        </a:solidFill>
                        <a:latin typeface="Arial"/>
                      </a:endParaRPr>
                    </a:p>
                  </a:txBody>
                  <a:tcPr marL="108000" marR="108000" marT="72000" marB="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tint val="20000"/>
                      </a:schemeClr>
                    </a:solidFill>
                  </a:tcPr>
                </a:tc>
              </a:tr>
            </a:tbl>
          </a:graphicData>
        </a:graphic>
      </p:graphicFrame>
    </p:spTree>
    <p:custDataLst>
      <p:tags r:id="rId1"/>
    </p:custDataLst>
    <p:extLst>
      <p:ext uri="{BB962C8B-B14F-4D97-AF65-F5344CB8AC3E}">
        <p14:creationId xmlns:p14="http://schemas.microsoft.com/office/powerpoint/2010/main" val="3839134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Index Development</a:t>
            </a:r>
            <a:endParaRPr lang="en-GB" dirty="0">
              <a:solidFill>
                <a:srgbClr val="E16E00"/>
              </a:solidFill>
            </a:endParaRPr>
          </a:p>
        </p:txBody>
      </p:sp>
      <p:sp>
        <p:nvSpPr>
          <p:cNvPr id="3" name="Content Placeholder 2"/>
          <p:cNvSpPr>
            <a:spLocks noGrp="1"/>
          </p:cNvSpPr>
          <p:nvPr>
            <p:ph idx="1"/>
            <p:custDataLst>
              <p:tags r:id="rId3"/>
            </p:custDataLst>
          </p:nvPr>
        </p:nvSpPr>
        <p:spPr>
          <a:xfrm>
            <a:off x="395536" y="1196752"/>
            <a:ext cx="8208912" cy="4713387"/>
          </a:xfrm>
        </p:spPr>
        <p:txBody>
          <a:bodyPr/>
          <a:lstStyle/>
          <a:p>
            <a:pPr marL="0" lvl="2" indent="0">
              <a:spcAft>
                <a:spcPts val="1200"/>
              </a:spcAft>
              <a:buNone/>
            </a:pPr>
            <a:r>
              <a:rPr lang="en-GB" sz="2800" b="1" i="1" dirty="0" smtClean="0"/>
              <a:t>Definitions</a:t>
            </a:r>
          </a:p>
          <a:p>
            <a:pPr lvl="2">
              <a:spcAft>
                <a:spcPts val="1200"/>
              </a:spcAft>
            </a:pPr>
            <a:r>
              <a:rPr lang="en-GB" b="1" dirty="0" smtClean="0"/>
              <a:t>Retirement</a:t>
            </a:r>
            <a:r>
              <a:rPr lang="en-GB" dirty="0" smtClean="0"/>
              <a:t>:  The state of being retired</a:t>
            </a:r>
          </a:p>
          <a:p>
            <a:pPr lvl="2">
              <a:spcAft>
                <a:spcPts val="1200"/>
              </a:spcAft>
            </a:pPr>
            <a:r>
              <a:rPr lang="en-GB" b="1" dirty="0" smtClean="0"/>
              <a:t>Retired</a:t>
            </a:r>
            <a:r>
              <a:rPr lang="en-GB" dirty="0" smtClean="0"/>
              <a:t>:  An individual who has left the workforce from part-time or </a:t>
            </a:r>
            <a:br>
              <a:rPr lang="en-GB" dirty="0" smtClean="0"/>
            </a:br>
            <a:r>
              <a:rPr lang="en-GB" dirty="0" smtClean="0"/>
              <a:t>full-time employment</a:t>
            </a:r>
            <a:r>
              <a:rPr lang="en-GB" i="1" dirty="0" smtClean="0"/>
              <a:t>  and</a:t>
            </a:r>
            <a:r>
              <a:rPr lang="en-GB" dirty="0" smtClean="0"/>
              <a:t> will not return to the full-time workforce; typically, one who has completed their working or professional career</a:t>
            </a:r>
          </a:p>
          <a:p>
            <a:pPr lvl="2">
              <a:spcAft>
                <a:spcPts val="1200"/>
              </a:spcAft>
            </a:pPr>
            <a:r>
              <a:rPr lang="en-GB" b="1" dirty="0" smtClean="0"/>
              <a:t>Retirement Satisfaction</a:t>
            </a:r>
            <a:r>
              <a:rPr lang="en-GB" dirty="0" smtClean="0"/>
              <a:t>:  A measure of one’s quality of life in retirement. </a:t>
            </a:r>
            <a:r>
              <a:rPr lang="en-GB" i="1" dirty="0" smtClean="0"/>
              <a:t>Related but not equivalent to a “standard of living”</a:t>
            </a:r>
            <a:endParaRPr lang="en-GB" dirty="0" smtClean="0"/>
          </a:p>
          <a:p>
            <a:pPr lvl="2"/>
            <a:r>
              <a:rPr lang="en-GB" b="1" dirty="0" smtClean="0"/>
              <a:t>Retirement Satisfaction Index</a:t>
            </a:r>
            <a:r>
              <a:rPr lang="en-GB" dirty="0" smtClean="0"/>
              <a:t>:  A scale to measure retirement satisfaction which is indexed to one’s income level</a:t>
            </a:r>
            <a:endParaRPr lang="en-GB"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12</a:t>
            </a:fld>
            <a:endParaRPr lang="en-GB" dirty="0">
              <a:solidFill>
                <a:prstClr val="black"/>
              </a:solidFill>
            </a:endParaRPr>
          </a:p>
        </p:txBody>
      </p:sp>
    </p:spTree>
    <p:custDataLst>
      <p:tags r:id="rId1"/>
    </p:custDataLst>
    <p:extLst>
      <p:ext uri="{BB962C8B-B14F-4D97-AF65-F5344CB8AC3E}">
        <p14:creationId xmlns:p14="http://schemas.microsoft.com/office/powerpoint/2010/main" val="1401264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Index Development (cont’d)</a:t>
            </a:r>
            <a:endParaRPr lang="en-GB" dirty="0">
              <a:solidFill>
                <a:srgbClr val="E16E00"/>
              </a:solidFill>
            </a:endParaRPr>
          </a:p>
        </p:txBody>
      </p:sp>
      <p:sp>
        <p:nvSpPr>
          <p:cNvPr id="3" name="Content Placeholder 2"/>
          <p:cNvSpPr>
            <a:spLocks noGrp="1"/>
          </p:cNvSpPr>
          <p:nvPr>
            <p:ph idx="1"/>
            <p:custDataLst>
              <p:tags r:id="rId3"/>
            </p:custDataLst>
          </p:nvPr>
        </p:nvSpPr>
        <p:spPr>
          <a:xfrm>
            <a:off x="179512" y="1268760"/>
            <a:ext cx="8856984" cy="4713387"/>
          </a:xfrm>
        </p:spPr>
        <p:txBody>
          <a:bodyPr>
            <a:normAutofit lnSpcReduction="10000"/>
          </a:bodyPr>
          <a:lstStyle/>
          <a:p>
            <a:pPr marL="277812" lvl="3" indent="0">
              <a:spcAft>
                <a:spcPts val="1200"/>
              </a:spcAft>
              <a:buNone/>
            </a:pPr>
            <a:r>
              <a:rPr lang="en-GB" sz="2600" b="1" i="1" dirty="0" smtClean="0"/>
              <a:t>Benchmark</a:t>
            </a:r>
          </a:p>
          <a:p>
            <a:pPr lvl="2">
              <a:spcAft>
                <a:spcPts val="1800"/>
              </a:spcAft>
            </a:pPr>
            <a:r>
              <a:rPr lang="en-GB" b="1" dirty="0" smtClean="0"/>
              <a:t>Retirement Satisfaction Equity (RSE):</a:t>
            </a:r>
            <a:r>
              <a:rPr lang="en-GB" dirty="0" smtClean="0"/>
              <a:t>  A measure of retirement satisfaction. The actuarial PV of equity in financial and non-financial factors in retirement</a:t>
            </a:r>
            <a:br>
              <a:rPr lang="en-GB" dirty="0" smtClean="0"/>
            </a:br>
            <a:endParaRPr lang="en-GB" dirty="0" smtClean="0"/>
          </a:p>
          <a:p>
            <a:pPr marL="277812" lvl="3" indent="0">
              <a:spcAft>
                <a:spcPts val="1800"/>
              </a:spcAft>
              <a:buNone/>
            </a:pPr>
            <a:r>
              <a:rPr lang="en-GB" dirty="0" smtClean="0"/>
              <a:t/>
            </a:r>
            <a:br>
              <a:rPr lang="en-GB" dirty="0" smtClean="0"/>
            </a:br>
            <a:r>
              <a:rPr lang="en-GB" dirty="0" smtClean="0"/>
              <a:t>RSE =</a:t>
            </a:r>
            <a:r>
              <a:rPr lang="en-US" dirty="0" smtClean="0"/>
              <a:t> </a:t>
            </a:r>
            <a:r>
              <a:rPr lang="en-US" dirty="0">
                <a:solidFill>
                  <a:srgbClr val="00B050"/>
                </a:solidFill>
              </a:rPr>
              <a:t>Financial + </a:t>
            </a:r>
            <a:r>
              <a:rPr lang="en-US" dirty="0">
                <a:solidFill>
                  <a:srgbClr val="00B0F0"/>
                </a:solidFill>
              </a:rPr>
              <a:t>Non-Financial Assets </a:t>
            </a:r>
            <a:r>
              <a:rPr lang="en-US" dirty="0"/>
              <a:t>– [</a:t>
            </a:r>
            <a:r>
              <a:rPr lang="en-US" dirty="0">
                <a:solidFill>
                  <a:srgbClr val="FF0000"/>
                </a:solidFill>
              </a:rPr>
              <a:t>Financial + </a:t>
            </a:r>
            <a:r>
              <a:rPr lang="en-US" dirty="0">
                <a:solidFill>
                  <a:schemeClr val="accent1">
                    <a:lumMod val="75000"/>
                  </a:schemeClr>
                </a:solidFill>
              </a:rPr>
              <a:t>Non-Financial </a:t>
            </a:r>
            <a:r>
              <a:rPr lang="en-US" dirty="0" smtClean="0">
                <a:solidFill>
                  <a:schemeClr val="accent1">
                    <a:lumMod val="75000"/>
                  </a:schemeClr>
                </a:solidFill>
              </a:rPr>
              <a:t>Liabilities</a:t>
            </a:r>
            <a:r>
              <a:rPr lang="en-US" dirty="0" smtClean="0"/>
              <a:t>]</a:t>
            </a:r>
          </a:p>
          <a:p>
            <a:pPr lvl="2">
              <a:spcAft>
                <a:spcPts val="1800"/>
              </a:spcAft>
            </a:pPr>
            <a:endParaRPr lang="en-GB" sz="1800" dirty="0" smtClean="0"/>
          </a:p>
          <a:p>
            <a:pPr lvl="3">
              <a:spcAft>
                <a:spcPts val="1200"/>
              </a:spcAft>
            </a:pPr>
            <a:r>
              <a:rPr lang="en-GB" dirty="0" smtClean="0"/>
              <a:t>RSE is an extension of the accounting principal of </a:t>
            </a:r>
            <a:r>
              <a:rPr lang="en-GB" b="1" dirty="0" smtClean="0"/>
              <a:t>Equity = Assets – Liabilities</a:t>
            </a:r>
          </a:p>
          <a:p>
            <a:pPr lvl="3">
              <a:spcAft>
                <a:spcPts val="1200"/>
              </a:spcAft>
            </a:pPr>
            <a:r>
              <a:rPr lang="en-GB" dirty="0" smtClean="0"/>
              <a:t>RSE allows us to incorporate non-financial drivers in a financial environment</a:t>
            </a:r>
          </a:p>
          <a:p>
            <a:pPr lvl="3">
              <a:spcAft>
                <a:spcPts val="1200"/>
              </a:spcAft>
            </a:pPr>
            <a:r>
              <a:rPr lang="en-GB" dirty="0" smtClean="0"/>
              <a:t>Quantifying these non-financial retirement drivers is where the majority of research lies</a:t>
            </a:r>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13</a:t>
            </a:fld>
            <a:endParaRPr lang="en-GB" dirty="0">
              <a:solidFill>
                <a:prstClr val="black"/>
              </a:solidFill>
            </a:endParaRPr>
          </a:p>
        </p:txBody>
      </p:sp>
    </p:spTree>
    <p:custDataLst>
      <p:tags r:id="rId1"/>
    </p:custDataLst>
    <p:extLst>
      <p:ext uri="{BB962C8B-B14F-4D97-AF65-F5344CB8AC3E}">
        <p14:creationId xmlns:p14="http://schemas.microsoft.com/office/powerpoint/2010/main" val="331765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Research Areas</a:t>
            </a:r>
            <a:endParaRPr lang="en-GB" dirty="0">
              <a:solidFill>
                <a:srgbClr val="E16E00"/>
              </a:solidFill>
            </a:endParaRPr>
          </a:p>
        </p:txBody>
      </p:sp>
      <p:sp>
        <p:nvSpPr>
          <p:cNvPr id="3" name="Content Placeholder 2"/>
          <p:cNvSpPr>
            <a:spLocks noGrp="1"/>
          </p:cNvSpPr>
          <p:nvPr>
            <p:ph idx="1"/>
            <p:custDataLst>
              <p:tags r:id="rId3"/>
            </p:custDataLst>
          </p:nvPr>
        </p:nvSpPr>
        <p:spPr>
          <a:xfrm>
            <a:off x="395536" y="1340768"/>
            <a:ext cx="8352928" cy="4713387"/>
          </a:xfrm>
        </p:spPr>
        <p:txBody>
          <a:bodyPr>
            <a:normAutofit fontScale="92500" lnSpcReduction="10000"/>
          </a:bodyPr>
          <a:lstStyle/>
          <a:p>
            <a:pPr lvl="2"/>
            <a:r>
              <a:rPr lang="en-GB" b="1" dirty="0" smtClean="0"/>
              <a:t>Financial Factors</a:t>
            </a:r>
          </a:p>
          <a:p>
            <a:pPr lvl="3"/>
            <a:r>
              <a:rPr lang="en-GB" b="1" dirty="0">
                <a:solidFill>
                  <a:srgbClr val="009900"/>
                </a:solidFill>
              </a:rPr>
              <a:t>Assets</a:t>
            </a:r>
            <a:r>
              <a:rPr lang="en-GB" dirty="0" smtClean="0"/>
              <a:t> from savings, social welfare, real estate equity</a:t>
            </a:r>
          </a:p>
          <a:p>
            <a:pPr lvl="3"/>
            <a:r>
              <a:rPr lang="en-GB" b="1" dirty="0" smtClean="0">
                <a:solidFill>
                  <a:schemeClr val="accent4">
                    <a:lumMod val="75000"/>
                  </a:schemeClr>
                </a:solidFill>
              </a:rPr>
              <a:t>Liabilities</a:t>
            </a:r>
            <a:r>
              <a:rPr lang="en-GB" dirty="0" smtClean="0"/>
              <a:t> from living expenses, loans, mortgage, out-of-pocket health expenses</a:t>
            </a:r>
          </a:p>
          <a:p>
            <a:pPr lvl="4">
              <a:spcAft>
                <a:spcPts val="1200"/>
              </a:spcAft>
            </a:pPr>
            <a:r>
              <a:rPr lang="en-GB" dirty="0" smtClean="0"/>
              <a:t>Our liabilities will represent the minimum needs for survival in retirement</a:t>
            </a:r>
          </a:p>
          <a:p>
            <a:pPr lvl="2"/>
            <a:r>
              <a:rPr lang="en-GB" b="1" dirty="0" smtClean="0"/>
              <a:t>Non-Financial Factors</a:t>
            </a:r>
          </a:p>
          <a:p>
            <a:pPr lvl="3">
              <a:spcAft>
                <a:spcPts val="600"/>
              </a:spcAft>
            </a:pPr>
            <a:r>
              <a:rPr lang="en-GB" u="sng" dirty="0" smtClean="0"/>
              <a:t>Health Status</a:t>
            </a:r>
            <a:r>
              <a:rPr lang="en-GB" dirty="0" smtClean="0"/>
              <a:t>: As health status declines due to aging and disease incidence, an increase in out-of-pocket medical expenses can result, </a:t>
            </a:r>
            <a:r>
              <a:rPr lang="en-GB" dirty="0" smtClean="0">
                <a:solidFill>
                  <a:schemeClr val="accent4">
                    <a:lumMod val="75000"/>
                  </a:schemeClr>
                </a:solidFill>
              </a:rPr>
              <a:t>increasing liabilities</a:t>
            </a:r>
            <a:endParaRPr lang="en-GB" dirty="0">
              <a:solidFill>
                <a:schemeClr val="accent4">
                  <a:lumMod val="75000"/>
                </a:schemeClr>
              </a:solidFill>
            </a:endParaRPr>
          </a:p>
          <a:p>
            <a:pPr lvl="3">
              <a:spcAft>
                <a:spcPts val="600"/>
              </a:spcAft>
            </a:pPr>
            <a:r>
              <a:rPr lang="en-GB" u="sng" dirty="0" smtClean="0"/>
              <a:t>Adaptability</a:t>
            </a:r>
            <a:r>
              <a:rPr lang="en-GB" dirty="0" smtClean="0"/>
              <a:t>: As acquired skills and knowledge help to generate income in working years, there is likelihood to </a:t>
            </a:r>
            <a:r>
              <a:rPr lang="en-GB" dirty="0">
                <a:solidFill>
                  <a:srgbClr val="009900"/>
                </a:solidFill>
              </a:rPr>
              <a:t>increase future assets </a:t>
            </a:r>
            <a:r>
              <a:rPr lang="en-GB" dirty="0" smtClean="0"/>
              <a:t>in retirement</a:t>
            </a:r>
          </a:p>
          <a:p>
            <a:pPr lvl="3">
              <a:spcAft>
                <a:spcPts val="600"/>
              </a:spcAft>
            </a:pPr>
            <a:r>
              <a:rPr lang="en-GB" u="sng" dirty="0" smtClean="0"/>
              <a:t>Financial Planning</a:t>
            </a:r>
            <a:r>
              <a:rPr lang="en-GB" dirty="0" smtClean="0"/>
              <a:t>: The duration and extent of financial planning incorporates the benefits of compound interest which may substantially </a:t>
            </a:r>
            <a:r>
              <a:rPr lang="en-GB" dirty="0" smtClean="0">
                <a:solidFill>
                  <a:srgbClr val="009900"/>
                </a:solidFill>
              </a:rPr>
              <a:t>increase future assets </a:t>
            </a:r>
            <a:r>
              <a:rPr lang="en-GB" dirty="0" smtClean="0"/>
              <a:t>for retirement</a:t>
            </a:r>
          </a:p>
          <a:p>
            <a:pPr lvl="3"/>
            <a:r>
              <a:rPr lang="en-GB" u="sng" dirty="0" smtClean="0"/>
              <a:t>Job Satisfaction</a:t>
            </a:r>
            <a:r>
              <a:rPr lang="en-GB" dirty="0" smtClean="0"/>
              <a:t>: A dissatisfied work life in late career can drive many to retire earlier than their expected retirement age and thus </a:t>
            </a:r>
            <a:r>
              <a:rPr lang="en-GB" dirty="0" smtClean="0">
                <a:solidFill>
                  <a:schemeClr val="accent4">
                    <a:lumMod val="75000"/>
                  </a:schemeClr>
                </a:solidFill>
              </a:rPr>
              <a:t>decrease their assets</a:t>
            </a:r>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14</a:t>
            </a:fld>
            <a:endParaRPr lang="en-GB" dirty="0">
              <a:solidFill>
                <a:prstClr val="black"/>
              </a:solidFill>
            </a:endParaRPr>
          </a:p>
        </p:txBody>
      </p:sp>
    </p:spTree>
    <p:custDataLst>
      <p:tags r:id="rId1"/>
    </p:custDataLst>
    <p:extLst>
      <p:ext uri="{BB962C8B-B14F-4D97-AF65-F5344CB8AC3E}">
        <p14:creationId xmlns:p14="http://schemas.microsoft.com/office/powerpoint/2010/main" val="1257024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GB" dirty="0" smtClean="0"/>
              <a:t>Conceptual Model</a:t>
            </a:r>
            <a:endParaRPr lang="en-GB" dirty="0"/>
          </a:p>
        </p:txBody>
      </p:sp>
      <p:sp>
        <p:nvSpPr>
          <p:cNvPr id="3" name="Slide Number Placeholder 2"/>
          <p:cNvSpPr>
            <a:spLocks noGrp="1"/>
          </p:cNvSpPr>
          <p:nvPr>
            <p:ph type="sldNum" sz="quarter" idx="12"/>
          </p:nvPr>
        </p:nvSpPr>
        <p:spPr/>
        <p:txBody>
          <a:bodyPr/>
          <a:lstStyle/>
          <a:p>
            <a:fld id="{830D4EF1-2FB9-4CDA-AD22-D945B346B2F0}" type="slidenum">
              <a:rPr lang="en-GB" smtClean="0">
                <a:solidFill>
                  <a:srgbClr val="000000"/>
                </a:solidFill>
              </a:rPr>
              <a:pPr/>
              <a:t>15</a:t>
            </a:fld>
            <a:endParaRPr lang="en-GB" dirty="0">
              <a:solidFill>
                <a:srgbClr val="000000"/>
              </a:solidFill>
            </a:endParaRPr>
          </a:p>
        </p:txBody>
      </p:sp>
      <p:sp>
        <p:nvSpPr>
          <p:cNvPr id="6" name="Oval 5"/>
          <p:cNvSpPr/>
          <p:nvPr/>
        </p:nvSpPr>
        <p:spPr>
          <a:xfrm>
            <a:off x="179512" y="2960310"/>
            <a:ext cx="1336956" cy="1368152"/>
          </a:xfrm>
          <a:prstGeom prst="ellipse">
            <a:avLst/>
          </a:prstGeom>
          <a:ln w="762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Cohort</a:t>
            </a:r>
            <a:endParaRPr lang="en-US" sz="1600" dirty="0">
              <a:solidFill>
                <a:srgbClr val="000000"/>
              </a:solidFill>
            </a:endParaRPr>
          </a:p>
        </p:txBody>
      </p:sp>
      <p:sp>
        <p:nvSpPr>
          <p:cNvPr id="7" name="Rectangle 6"/>
          <p:cNvSpPr/>
          <p:nvPr/>
        </p:nvSpPr>
        <p:spPr>
          <a:xfrm>
            <a:off x="1799574" y="2870298"/>
            <a:ext cx="1336956" cy="154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Demographics</a:t>
            </a:r>
            <a:endParaRPr lang="en-US" sz="1200" dirty="0" smtClean="0">
              <a:solidFill>
                <a:srgbClr val="000000"/>
              </a:solidFill>
            </a:endParaRPr>
          </a:p>
        </p:txBody>
      </p:sp>
      <p:sp>
        <p:nvSpPr>
          <p:cNvPr id="8" name="Diamond 7"/>
          <p:cNvSpPr/>
          <p:nvPr/>
        </p:nvSpPr>
        <p:spPr>
          <a:xfrm>
            <a:off x="3347628" y="2312238"/>
            <a:ext cx="2016459" cy="2664296"/>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Time</a:t>
            </a:r>
            <a:endParaRPr lang="en-US" sz="1600" dirty="0" smtClean="0">
              <a:solidFill>
                <a:srgbClr val="FFFFFF"/>
              </a:solidFill>
            </a:endParaRPr>
          </a:p>
        </p:txBody>
      </p:sp>
      <p:sp>
        <p:nvSpPr>
          <p:cNvPr id="10" name="Rectangle 9"/>
          <p:cNvSpPr/>
          <p:nvPr/>
        </p:nvSpPr>
        <p:spPr>
          <a:xfrm>
            <a:off x="5584513" y="2733342"/>
            <a:ext cx="1589850" cy="1775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92D050"/>
                </a:solidFill>
              </a:rPr>
              <a:t>Assets</a:t>
            </a:r>
          </a:p>
          <a:p>
            <a:pPr algn="ctr"/>
            <a:r>
              <a:rPr lang="en-US" sz="1200" dirty="0" smtClean="0">
                <a:solidFill>
                  <a:srgbClr val="92D050"/>
                </a:solidFill>
              </a:rPr>
              <a:t>Savings &amp; Welfare</a:t>
            </a:r>
          </a:p>
          <a:p>
            <a:pPr algn="ctr"/>
            <a:endParaRPr lang="en-US" b="1" dirty="0" smtClean="0">
              <a:solidFill>
                <a:srgbClr val="92D050"/>
              </a:solidFill>
            </a:endParaRPr>
          </a:p>
          <a:p>
            <a:pPr algn="ctr"/>
            <a:r>
              <a:rPr lang="en-US" b="1" dirty="0" smtClean="0">
                <a:solidFill>
                  <a:srgbClr val="000000"/>
                </a:solidFill>
              </a:rPr>
              <a:t>BASE RSE</a:t>
            </a:r>
          </a:p>
          <a:p>
            <a:pPr algn="ctr"/>
            <a:endParaRPr lang="en-US" sz="1600" b="1" dirty="0">
              <a:solidFill>
                <a:srgbClr val="000000"/>
              </a:solidFill>
            </a:endParaRPr>
          </a:p>
          <a:p>
            <a:pPr algn="ctr"/>
            <a:r>
              <a:rPr lang="en-US" sz="1600" b="1" dirty="0" smtClean="0">
                <a:solidFill>
                  <a:srgbClr val="C00000"/>
                </a:solidFill>
              </a:rPr>
              <a:t>Liabilities</a:t>
            </a:r>
          </a:p>
          <a:p>
            <a:pPr algn="ctr"/>
            <a:r>
              <a:rPr lang="en-US" sz="1200" dirty="0" smtClean="0">
                <a:solidFill>
                  <a:srgbClr val="C00000"/>
                </a:solidFill>
              </a:rPr>
              <a:t>Needs &amp; Expenses</a:t>
            </a:r>
          </a:p>
        </p:txBody>
      </p:sp>
      <p:sp>
        <p:nvSpPr>
          <p:cNvPr id="11" name="Oval 10"/>
          <p:cNvSpPr/>
          <p:nvPr/>
        </p:nvSpPr>
        <p:spPr>
          <a:xfrm>
            <a:off x="7447187" y="2900830"/>
            <a:ext cx="1517301" cy="1440160"/>
          </a:xfrm>
          <a:prstGeom prst="ellipse">
            <a:avLst/>
          </a:prstGeom>
          <a:solidFill>
            <a:schemeClr val="tx1"/>
          </a:solidFill>
          <a:ln w="762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A.P.V.</a:t>
            </a:r>
          </a:p>
        </p:txBody>
      </p:sp>
      <p:cxnSp>
        <p:nvCxnSpPr>
          <p:cNvPr id="13" name="Straight Arrow Connector 12"/>
          <p:cNvCxnSpPr>
            <a:stCxn id="6" idx="6"/>
            <a:endCxn id="7" idx="1"/>
          </p:cNvCxnSpPr>
          <p:nvPr/>
        </p:nvCxnSpPr>
        <p:spPr>
          <a:xfrm flipV="1">
            <a:off x="1516468" y="3644384"/>
            <a:ext cx="283106" cy="2"/>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3"/>
            <a:endCxn id="8" idx="1"/>
          </p:cNvCxnSpPr>
          <p:nvPr/>
        </p:nvCxnSpPr>
        <p:spPr>
          <a:xfrm>
            <a:off x="3136530" y="3644384"/>
            <a:ext cx="211099" cy="2"/>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8" idx="0"/>
            <a:endCxn id="26" idx="2"/>
          </p:cNvCxnSpPr>
          <p:nvPr/>
        </p:nvCxnSpPr>
        <p:spPr>
          <a:xfrm flipH="1" flipV="1">
            <a:off x="4322173" y="2030690"/>
            <a:ext cx="33685" cy="281548"/>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0" idx="3"/>
            <a:endCxn id="11" idx="2"/>
          </p:cNvCxnSpPr>
          <p:nvPr/>
        </p:nvCxnSpPr>
        <p:spPr>
          <a:xfrm flipV="1">
            <a:off x="7174363" y="3620910"/>
            <a:ext cx="272824" cy="1"/>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6" name="Flowchart: Merge 25"/>
          <p:cNvSpPr/>
          <p:nvPr/>
        </p:nvSpPr>
        <p:spPr>
          <a:xfrm>
            <a:off x="3059832" y="980728"/>
            <a:ext cx="2524681" cy="1049962"/>
          </a:xfrm>
          <a:prstGeom prst="flowChartMerg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Retired</a:t>
            </a:r>
            <a:endParaRPr lang="en-US" dirty="0">
              <a:solidFill>
                <a:srgbClr val="FFFFFF"/>
              </a:solidFill>
            </a:endParaRPr>
          </a:p>
        </p:txBody>
      </p:sp>
      <p:sp>
        <p:nvSpPr>
          <p:cNvPr id="36" name="Flowchart: Extract 35"/>
          <p:cNvSpPr/>
          <p:nvPr/>
        </p:nvSpPr>
        <p:spPr>
          <a:xfrm>
            <a:off x="3098834" y="5330742"/>
            <a:ext cx="2524681" cy="1137822"/>
          </a:xfrm>
          <a:prstGeom prst="flowChartExtra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Working</a:t>
            </a:r>
            <a:endParaRPr lang="en-US" dirty="0">
              <a:solidFill>
                <a:srgbClr val="FFFFFF"/>
              </a:solidFill>
            </a:endParaRPr>
          </a:p>
        </p:txBody>
      </p:sp>
      <p:cxnSp>
        <p:nvCxnSpPr>
          <p:cNvPr id="37" name="Straight Arrow Connector 36"/>
          <p:cNvCxnSpPr>
            <a:stCxn id="8" idx="2"/>
            <a:endCxn id="36" idx="0"/>
          </p:cNvCxnSpPr>
          <p:nvPr/>
        </p:nvCxnSpPr>
        <p:spPr>
          <a:xfrm>
            <a:off x="4355858" y="4976534"/>
            <a:ext cx="5317" cy="354208"/>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24" name="Group 23"/>
          <p:cNvGrpSpPr/>
          <p:nvPr/>
        </p:nvGrpSpPr>
        <p:grpSpPr>
          <a:xfrm>
            <a:off x="684070" y="1566178"/>
            <a:ext cx="1783982" cy="1304120"/>
            <a:chOff x="684070" y="1566178"/>
            <a:chExt cx="1783982" cy="1304120"/>
          </a:xfrm>
        </p:grpSpPr>
        <p:sp>
          <p:nvSpPr>
            <p:cNvPr id="27" name="Oval 26"/>
            <p:cNvSpPr/>
            <p:nvPr/>
          </p:nvSpPr>
          <p:spPr>
            <a:xfrm>
              <a:off x="684070" y="1566178"/>
              <a:ext cx="1067567" cy="8640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Age</a:t>
              </a:r>
              <a:endParaRPr lang="en-US" dirty="0">
                <a:solidFill>
                  <a:srgbClr val="000000"/>
                </a:solidFill>
              </a:endParaRPr>
            </a:p>
          </p:txBody>
        </p:sp>
        <p:cxnSp>
          <p:nvCxnSpPr>
            <p:cNvPr id="28" name="Straight Arrow Connector 27"/>
            <p:cNvCxnSpPr>
              <a:stCxn id="27" idx="5"/>
              <a:endCxn id="7" idx="0"/>
            </p:cNvCxnSpPr>
            <p:nvPr/>
          </p:nvCxnSpPr>
          <p:spPr>
            <a:xfrm>
              <a:off x="1595295" y="2303730"/>
              <a:ext cx="872757" cy="566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799574" y="1134130"/>
            <a:ext cx="1313386" cy="1736168"/>
            <a:chOff x="1124221" y="1409820"/>
            <a:chExt cx="1313386" cy="1736168"/>
          </a:xfrm>
        </p:grpSpPr>
        <p:sp>
          <p:nvSpPr>
            <p:cNvPr id="30" name="Oval 29"/>
            <p:cNvSpPr/>
            <p:nvPr/>
          </p:nvSpPr>
          <p:spPr>
            <a:xfrm>
              <a:off x="1124221" y="1409820"/>
              <a:ext cx="1313386" cy="8640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Gender</a:t>
              </a:r>
              <a:endParaRPr lang="en-US" sz="1600" dirty="0">
                <a:solidFill>
                  <a:srgbClr val="000000"/>
                </a:solidFill>
              </a:endParaRPr>
            </a:p>
          </p:txBody>
        </p:sp>
        <p:cxnSp>
          <p:nvCxnSpPr>
            <p:cNvPr id="32" name="Straight Arrow Connector 31"/>
            <p:cNvCxnSpPr>
              <a:stCxn id="30" idx="4"/>
              <a:endCxn id="7" idx="0"/>
            </p:cNvCxnSpPr>
            <p:nvPr/>
          </p:nvCxnSpPr>
          <p:spPr>
            <a:xfrm>
              <a:off x="1780914" y="2273916"/>
              <a:ext cx="11785" cy="872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97004" y="4418470"/>
            <a:ext cx="2271048" cy="1329089"/>
            <a:chOff x="384351" y="623745"/>
            <a:chExt cx="2271048" cy="1329089"/>
          </a:xfrm>
        </p:grpSpPr>
        <p:sp>
          <p:nvSpPr>
            <p:cNvPr id="34" name="Oval 33"/>
            <p:cNvSpPr/>
            <p:nvPr/>
          </p:nvSpPr>
          <p:spPr>
            <a:xfrm>
              <a:off x="384351" y="990131"/>
              <a:ext cx="1917500" cy="96270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Occupation</a:t>
              </a:r>
            </a:p>
          </p:txBody>
        </p:sp>
        <p:cxnSp>
          <p:nvCxnSpPr>
            <p:cNvPr id="35" name="Straight Arrow Connector 34"/>
            <p:cNvCxnSpPr>
              <a:stCxn id="34" idx="7"/>
              <a:endCxn id="7" idx="2"/>
            </p:cNvCxnSpPr>
            <p:nvPr/>
          </p:nvCxnSpPr>
          <p:spPr>
            <a:xfrm flipV="1">
              <a:off x="2021040" y="623745"/>
              <a:ext cx="634359" cy="507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a:stCxn id="47" idx="0"/>
            <a:endCxn id="10" idx="2"/>
          </p:cNvCxnSpPr>
          <p:nvPr/>
        </p:nvCxnSpPr>
        <p:spPr>
          <a:xfrm flipH="1" flipV="1">
            <a:off x="6379438" y="4508479"/>
            <a:ext cx="267485" cy="553587"/>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61" name="Picture 2" descr="C:\Program Files\Microsoft Office\MEDIA\CAGCAT10\j0222015.wmf"/>
          <p:cNvPicPr>
            <a:picLocks noChangeAspect="1" noChangeArrowheads="1"/>
          </p:cNvPicPr>
          <p:nvPr/>
        </p:nvPicPr>
        <p:blipFill>
          <a:blip r:embed="rId5" cstate="print">
            <a:duotone>
              <a:schemeClr val="accent5">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7674611" y="4681850"/>
            <a:ext cx="1171689" cy="1237659"/>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a:stCxn id="61" idx="1"/>
            <a:endCxn id="10" idx="2"/>
          </p:cNvCxnSpPr>
          <p:nvPr/>
        </p:nvCxnSpPr>
        <p:spPr>
          <a:xfrm flipH="1" flipV="1">
            <a:off x="6379438" y="4508478"/>
            <a:ext cx="1295173" cy="792202"/>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47" name="Picture 2" descr="C:\Program Files\Microsoft Office\MEDIA\CAGCAT10\j0222015.wmf"/>
          <p:cNvPicPr>
            <a:picLocks noChangeAspect="1" noChangeArrowheads="1"/>
          </p:cNvPicPr>
          <p:nvPr/>
        </p:nvPicPr>
        <p:blipFill>
          <a:blip r:embed="rId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061078" y="5062066"/>
            <a:ext cx="1171689" cy="1237659"/>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p:cNvCxnSpPr>
            <a:stCxn id="1026" idx="2"/>
            <a:endCxn id="10" idx="0"/>
          </p:cNvCxnSpPr>
          <p:nvPr/>
        </p:nvCxnSpPr>
        <p:spPr>
          <a:xfrm flipH="1">
            <a:off x="6379438" y="2090416"/>
            <a:ext cx="358067" cy="642926"/>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56" name="Picture 2" descr="C:\Program Files\Microsoft Office\MEDIA\CAGCAT10\j0222015.wmf"/>
          <p:cNvPicPr>
            <a:picLocks noChangeAspect="1" noChangeArrowheads="1"/>
          </p:cNvPicPr>
          <p:nvPr/>
        </p:nvPicPr>
        <p:blipFill>
          <a:blip r:embed="rId5"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7717983" y="1434815"/>
            <a:ext cx="995867" cy="99944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a:stCxn id="56" idx="1"/>
            <a:endCxn id="10" idx="0"/>
          </p:cNvCxnSpPr>
          <p:nvPr/>
        </p:nvCxnSpPr>
        <p:spPr>
          <a:xfrm flipH="1">
            <a:off x="6379438" y="1934539"/>
            <a:ext cx="1338545" cy="798803"/>
          </a:xfrm>
          <a:prstGeom prst="straightConnector1">
            <a:avLst/>
          </a:prstGeom>
          <a:ln w="28575">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1026" name="Picture 2" descr="C:\Program Files\Microsoft Office\MEDIA\CAGCAT10\j0222015.wmf"/>
          <p:cNvPicPr>
            <a:picLocks noChangeAspect="1" noChangeArrowheads="1"/>
          </p:cNvPicPr>
          <p:nvPr/>
        </p:nvPicPr>
        <p:blipFill>
          <a:blip r:embed="rId5"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215145" y="1041940"/>
            <a:ext cx="1044720" cy="1048476"/>
          </a:xfrm>
          <a:prstGeom prst="rect">
            <a:avLst/>
          </a:prstGeom>
          <a:noFill/>
          <a:extLst>
            <a:ext uri="{909E8E84-426E-40DD-AFC4-6F175D3DCCD1}">
              <a14:hiddenFill xmlns:a14="http://schemas.microsoft.com/office/drawing/2010/main">
                <a:solidFill>
                  <a:srgbClr val="FFFFFF"/>
                </a:solidFill>
              </a14:hiddenFill>
            </a:ext>
          </a:extLst>
        </p:spPr>
      </p:pic>
      <p:sp>
        <p:nvSpPr>
          <p:cNvPr id="45" name="Right Arrow 44"/>
          <p:cNvSpPr/>
          <p:nvPr/>
        </p:nvSpPr>
        <p:spPr>
          <a:xfrm rot="3087521">
            <a:off x="4541488" y="1602124"/>
            <a:ext cx="1288559" cy="113868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sp>
        <p:nvSpPr>
          <p:cNvPr id="46" name="Right Arrow 45"/>
          <p:cNvSpPr/>
          <p:nvPr/>
        </p:nvSpPr>
        <p:spPr>
          <a:xfrm rot="18722622">
            <a:off x="4552842" y="4557847"/>
            <a:ext cx="1557298" cy="1191582"/>
          </a:xfrm>
          <a:prstGeom prst="rightArrow">
            <a:avLst>
              <a:gd name="adj1" fmla="val 64435"/>
              <a:gd name="adj2" fmla="val 52068"/>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endParaRPr>
          </a:p>
        </p:txBody>
      </p:sp>
      <p:sp>
        <p:nvSpPr>
          <p:cNvPr id="51" name="Right Arrow 50"/>
          <p:cNvSpPr/>
          <p:nvPr/>
        </p:nvSpPr>
        <p:spPr>
          <a:xfrm rot="3087521">
            <a:off x="4543739" y="1602122"/>
            <a:ext cx="1288559" cy="113868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Mortality </a:t>
            </a:r>
            <a:r>
              <a:rPr lang="en-US" sz="900" dirty="0" smtClean="0">
                <a:solidFill>
                  <a:srgbClr val="000000"/>
                </a:solidFill>
              </a:rPr>
              <a:t>&amp;</a:t>
            </a:r>
            <a:endParaRPr lang="en-US" sz="1200" dirty="0" smtClean="0">
              <a:solidFill>
                <a:srgbClr val="000000"/>
              </a:solidFill>
            </a:endParaRPr>
          </a:p>
          <a:p>
            <a:pPr algn="ctr"/>
            <a:r>
              <a:rPr lang="en-US" sz="1050" u="sng" dirty="0" smtClean="0">
                <a:solidFill>
                  <a:srgbClr val="000000"/>
                </a:solidFill>
              </a:rPr>
              <a:t>Non-financial factors</a:t>
            </a:r>
            <a:endParaRPr lang="en-US" sz="1050" u="sng" dirty="0">
              <a:solidFill>
                <a:srgbClr val="000000"/>
              </a:solidFill>
            </a:endParaRPr>
          </a:p>
        </p:txBody>
      </p:sp>
      <p:sp>
        <p:nvSpPr>
          <p:cNvPr id="53" name="Right Arrow 52"/>
          <p:cNvSpPr/>
          <p:nvPr/>
        </p:nvSpPr>
        <p:spPr>
          <a:xfrm rot="18722622">
            <a:off x="4575886" y="4267967"/>
            <a:ext cx="1557298" cy="1771343"/>
          </a:xfrm>
          <a:prstGeom prst="rightArrow">
            <a:avLst>
              <a:gd name="adj1" fmla="val 64435"/>
              <a:gd name="adj2" fmla="val 52068"/>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Years until retirement,</a:t>
            </a:r>
          </a:p>
          <a:p>
            <a:pPr algn="ctr"/>
            <a:r>
              <a:rPr lang="en-US" sz="1000" u="sng" dirty="0">
                <a:solidFill>
                  <a:srgbClr val="000000"/>
                </a:solidFill>
              </a:rPr>
              <a:t>Non-financial factors</a:t>
            </a:r>
          </a:p>
          <a:p>
            <a:pPr algn="ctr"/>
            <a:r>
              <a:rPr lang="en-US" sz="1200" dirty="0" smtClean="0">
                <a:solidFill>
                  <a:srgbClr val="000000"/>
                </a:solidFill>
              </a:rPr>
              <a:t>&amp;</a:t>
            </a:r>
          </a:p>
          <a:p>
            <a:pPr algn="ctr"/>
            <a:r>
              <a:rPr lang="en-US" sz="1400" dirty="0" smtClean="0">
                <a:solidFill>
                  <a:srgbClr val="000000"/>
                </a:solidFill>
              </a:rPr>
              <a:t>Mortality</a:t>
            </a:r>
            <a:endParaRPr lang="en-US" sz="1400" dirty="0">
              <a:solidFill>
                <a:srgbClr val="000000"/>
              </a:solidFill>
            </a:endParaRPr>
          </a:p>
        </p:txBody>
      </p:sp>
      <p:sp>
        <p:nvSpPr>
          <p:cNvPr id="54" name="Rectangle 53"/>
          <p:cNvSpPr/>
          <p:nvPr/>
        </p:nvSpPr>
        <p:spPr>
          <a:xfrm>
            <a:off x="5464578" y="2733983"/>
            <a:ext cx="1810276" cy="17751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rgbClr val="92D050"/>
                </a:solidFill>
              </a:rPr>
              <a:t>Financial </a:t>
            </a:r>
            <a:r>
              <a:rPr lang="en-US" sz="1200" dirty="0" smtClean="0">
                <a:solidFill>
                  <a:srgbClr val="000000"/>
                </a:solidFill>
              </a:rPr>
              <a:t>&amp; </a:t>
            </a:r>
            <a:r>
              <a:rPr lang="en-US" sz="1200" dirty="0" smtClean="0">
                <a:solidFill>
                  <a:srgbClr val="0070C0"/>
                </a:solidFill>
              </a:rPr>
              <a:t>Non-Financial</a:t>
            </a:r>
          </a:p>
          <a:p>
            <a:pPr algn="ctr"/>
            <a:r>
              <a:rPr lang="en-US" sz="1400" u="sng" dirty="0" smtClean="0">
                <a:solidFill>
                  <a:srgbClr val="000000"/>
                </a:solidFill>
              </a:rPr>
              <a:t>Assets</a:t>
            </a:r>
            <a:endParaRPr lang="en-US" sz="1200" u="sng" dirty="0" smtClean="0">
              <a:solidFill>
                <a:srgbClr val="000000"/>
              </a:solidFill>
            </a:endParaRPr>
          </a:p>
          <a:p>
            <a:pPr algn="ctr"/>
            <a:endParaRPr lang="en-US" sz="900" dirty="0">
              <a:solidFill>
                <a:srgbClr val="000000"/>
              </a:solidFill>
            </a:endParaRPr>
          </a:p>
          <a:p>
            <a:pPr algn="ctr"/>
            <a:r>
              <a:rPr lang="en-US" sz="1600" b="1" dirty="0" smtClean="0">
                <a:solidFill>
                  <a:srgbClr val="000000"/>
                </a:solidFill>
              </a:rPr>
              <a:t>ADJUSTED RSE</a:t>
            </a:r>
            <a:endParaRPr lang="en-US" sz="1050" b="1" dirty="0" smtClean="0">
              <a:solidFill>
                <a:srgbClr val="000000"/>
              </a:solidFill>
            </a:endParaRPr>
          </a:p>
          <a:p>
            <a:pPr algn="ctr"/>
            <a:endParaRPr lang="en-US" sz="900" dirty="0" smtClean="0">
              <a:solidFill>
                <a:srgbClr val="000000"/>
              </a:solidFill>
            </a:endParaRPr>
          </a:p>
          <a:p>
            <a:pPr algn="ctr"/>
            <a:r>
              <a:rPr lang="en-US" sz="1400" u="sng" dirty="0" smtClean="0">
                <a:solidFill>
                  <a:srgbClr val="000000"/>
                </a:solidFill>
              </a:rPr>
              <a:t>Liabilities</a:t>
            </a:r>
          </a:p>
          <a:p>
            <a:pPr algn="ctr"/>
            <a:r>
              <a:rPr lang="en-US" sz="1200" dirty="0" smtClean="0">
                <a:solidFill>
                  <a:srgbClr val="E16E00">
                    <a:lumMod val="75000"/>
                  </a:srgbClr>
                </a:solidFill>
              </a:rPr>
              <a:t>Financial</a:t>
            </a:r>
            <a:r>
              <a:rPr lang="en-US" sz="1200" dirty="0" smtClean="0">
                <a:solidFill>
                  <a:srgbClr val="000000"/>
                </a:solidFill>
              </a:rPr>
              <a:t> &amp; </a:t>
            </a:r>
            <a:r>
              <a:rPr lang="en-US" sz="1200" dirty="0" smtClean="0">
                <a:solidFill>
                  <a:srgbClr val="EBAF00">
                    <a:lumMod val="60000"/>
                    <a:lumOff val="40000"/>
                  </a:srgbClr>
                </a:solidFill>
              </a:rPr>
              <a:t>Non-Financial</a:t>
            </a:r>
          </a:p>
        </p:txBody>
      </p:sp>
      <p:sp>
        <p:nvSpPr>
          <p:cNvPr id="55" name="Oval 54"/>
          <p:cNvSpPr/>
          <p:nvPr/>
        </p:nvSpPr>
        <p:spPr>
          <a:xfrm>
            <a:off x="7457267" y="2870300"/>
            <a:ext cx="1517301" cy="1548172"/>
          </a:xfrm>
          <a:prstGeom prst="ellipse">
            <a:avLst/>
          </a:prstGeom>
          <a:solidFill>
            <a:schemeClr val="tx1"/>
          </a:solidFill>
          <a:ln w="762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A.P.V.</a:t>
            </a:r>
          </a:p>
        </p:txBody>
      </p:sp>
    </p:spTree>
    <p:custDataLst>
      <p:tags r:id="rId1"/>
    </p:custDataLst>
    <p:extLst>
      <p:ext uri="{BB962C8B-B14F-4D97-AF65-F5344CB8AC3E}">
        <p14:creationId xmlns:p14="http://schemas.microsoft.com/office/powerpoint/2010/main" val="39321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ircle(in)">
                                      <p:cBhvr>
                                        <p:cTn id="13" dur="2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ppt_x"/>
                                          </p:val>
                                        </p:tav>
                                        <p:tav tm="100000">
                                          <p:val>
                                            <p:strVal val="#ppt_x"/>
                                          </p:val>
                                        </p:tav>
                                      </p:tavLst>
                                    </p:anim>
                                    <p:anim calcmode="lin" valueType="num">
                                      <p:cBhvr additive="base">
                                        <p:cTn id="1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ppt_x"/>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arn(inVertical)">
                                      <p:cBhvr>
                                        <p:cTn id="30" dur="500"/>
                                        <p:tgtEl>
                                          <p:spTgt spid="54"/>
                                        </p:tgtEl>
                                      </p:cBhvr>
                                    </p:animEffect>
                                  </p:childTnLst>
                                </p:cTn>
                              </p:par>
                              <p:par>
                                <p:cTn id="31" presetID="3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1000" fill="hold"/>
                                        <p:tgtEl>
                                          <p:spTgt spid="56"/>
                                        </p:tgtEl>
                                        <p:attrNameLst>
                                          <p:attrName>ppt_w</p:attrName>
                                        </p:attrNameLst>
                                      </p:cBhvr>
                                      <p:tavLst>
                                        <p:tav tm="0">
                                          <p:val>
                                            <p:fltVal val="0"/>
                                          </p:val>
                                        </p:tav>
                                        <p:tav tm="100000">
                                          <p:val>
                                            <p:strVal val="#ppt_w"/>
                                          </p:val>
                                        </p:tav>
                                      </p:tavLst>
                                    </p:anim>
                                    <p:anim calcmode="lin" valueType="num">
                                      <p:cBhvr>
                                        <p:cTn id="34" dur="1000" fill="hold"/>
                                        <p:tgtEl>
                                          <p:spTgt spid="56"/>
                                        </p:tgtEl>
                                        <p:attrNameLst>
                                          <p:attrName>ppt_h</p:attrName>
                                        </p:attrNameLst>
                                      </p:cBhvr>
                                      <p:tavLst>
                                        <p:tav tm="0">
                                          <p:val>
                                            <p:fltVal val="0"/>
                                          </p:val>
                                        </p:tav>
                                        <p:tav tm="100000">
                                          <p:val>
                                            <p:strVal val="#ppt_h"/>
                                          </p:val>
                                        </p:tav>
                                      </p:tavLst>
                                    </p:anim>
                                    <p:anim calcmode="lin" valueType="num">
                                      <p:cBhvr>
                                        <p:cTn id="35" dur="1000" fill="hold"/>
                                        <p:tgtEl>
                                          <p:spTgt spid="56"/>
                                        </p:tgtEl>
                                        <p:attrNameLst>
                                          <p:attrName>style.rotation</p:attrName>
                                        </p:attrNameLst>
                                      </p:cBhvr>
                                      <p:tavLst>
                                        <p:tav tm="0">
                                          <p:val>
                                            <p:fltVal val="90"/>
                                          </p:val>
                                        </p:tav>
                                        <p:tav tm="100000">
                                          <p:val>
                                            <p:fltVal val="0"/>
                                          </p:val>
                                        </p:tav>
                                      </p:tavLst>
                                    </p:anim>
                                    <p:animEffect transition="in" filter="fade">
                                      <p:cBhvr>
                                        <p:cTn id="36" dur="1000"/>
                                        <p:tgtEl>
                                          <p:spTgt spid="56"/>
                                        </p:tgtEl>
                                      </p:cBhvr>
                                    </p:animEffect>
                                  </p:childTnLst>
                                </p:cTn>
                              </p:par>
                              <p:par>
                                <p:cTn id="37" presetID="3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1000" fill="hold"/>
                                        <p:tgtEl>
                                          <p:spTgt spid="81"/>
                                        </p:tgtEl>
                                        <p:attrNameLst>
                                          <p:attrName>ppt_w</p:attrName>
                                        </p:attrNameLst>
                                      </p:cBhvr>
                                      <p:tavLst>
                                        <p:tav tm="0">
                                          <p:val>
                                            <p:fltVal val="0"/>
                                          </p:val>
                                        </p:tav>
                                        <p:tav tm="100000">
                                          <p:val>
                                            <p:strVal val="#ppt_w"/>
                                          </p:val>
                                        </p:tav>
                                      </p:tavLst>
                                    </p:anim>
                                    <p:anim calcmode="lin" valueType="num">
                                      <p:cBhvr>
                                        <p:cTn id="40" dur="1000" fill="hold"/>
                                        <p:tgtEl>
                                          <p:spTgt spid="81"/>
                                        </p:tgtEl>
                                        <p:attrNameLst>
                                          <p:attrName>ppt_h</p:attrName>
                                        </p:attrNameLst>
                                      </p:cBhvr>
                                      <p:tavLst>
                                        <p:tav tm="0">
                                          <p:val>
                                            <p:fltVal val="0"/>
                                          </p:val>
                                        </p:tav>
                                        <p:tav tm="100000">
                                          <p:val>
                                            <p:strVal val="#ppt_h"/>
                                          </p:val>
                                        </p:tav>
                                      </p:tavLst>
                                    </p:anim>
                                    <p:anim calcmode="lin" valueType="num">
                                      <p:cBhvr>
                                        <p:cTn id="41" dur="1000" fill="hold"/>
                                        <p:tgtEl>
                                          <p:spTgt spid="81"/>
                                        </p:tgtEl>
                                        <p:attrNameLst>
                                          <p:attrName>style.rotation</p:attrName>
                                        </p:attrNameLst>
                                      </p:cBhvr>
                                      <p:tavLst>
                                        <p:tav tm="0">
                                          <p:val>
                                            <p:fltVal val="90"/>
                                          </p:val>
                                        </p:tav>
                                        <p:tav tm="100000">
                                          <p:val>
                                            <p:fltVal val="0"/>
                                          </p:val>
                                        </p:tav>
                                      </p:tavLst>
                                    </p:anim>
                                    <p:animEffect transition="in" filter="fade">
                                      <p:cBhvr>
                                        <p:cTn id="42" dur="1000"/>
                                        <p:tgtEl>
                                          <p:spTgt spid="81"/>
                                        </p:tgtEl>
                                      </p:cBhvr>
                                    </p:animEffect>
                                  </p:childTnLst>
                                </p:cTn>
                              </p:par>
                              <p:par>
                                <p:cTn id="43" presetID="3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1000" fill="hold"/>
                                        <p:tgtEl>
                                          <p:spTgt spid="61"/>
                                        </p:tgtEl>
                                        <p:attrNameLst>
                                          <p:attrName>ppt_w</p:attrName>
                                        </p:attrNameLst>
                                      </p:cBhvr>
                                      <p:tavLst>
                                        <p:tav tm="0">
                                          <p:val>
                                            <p:fltVal val="0"/>
                                          </p:val>
                                        </p:tav>
                                        <p:tav tm="100000">
                                          <p:val>
                                            <p:strVal val="#ppt_w"/>
                                          </p:val>
                                        </p:tav>
                                      </p:tavLst>
                                    </p:anim>
                                    <p:anim calcmode="lin" valueType="num">
                                      <p:cBhvr>
                                        <p:cTn id="46" dur="1000" fill="hold"/>
                                        <p:tgtEl>
                                          <p:spTgt spid="61"/>
                                        </p:tgtEl>
                                        <p:attrNameLst>
                                          <p:attrName>ppt_h</p:attrName>
                                        </p:attrNameLst>
                                      </p:cBhvr>
                                      <p:tavLst>
                                        <p:tav tm="0">
                                          <p:val>
                                            <p:fltVal val="0"/>
                                          </p:val>
                                        </p:tav>
                                        <p:tav tm="100000">
                                          <p:val>
                                            <p:strVal val="#ppt_h"/>
                                          </p:val>
                                        </p:tav>
                                      </p:tavLst>
                                    </p:anim>
                                    <p:anim calcmode="lin" valueType="num">
                                      <p:cBhvr>
                                        <p:cTn id="47" dur="1000" fill="hold"/>
                                        <p:tgtEl>
                                          <p:spTgt spid="61"/>
                                        </p:tgtEl>
                                        <p:attrNameLst>
                                          <p:attrName>style.rotation</p:attrName>
                                        </p:attrNameLst>
                                      </p:cBhvr>
                                      <p:tavLst>
                                        <p:tav tm="0">
                                          <p:val>
                                            <p:fltVal val="90"/>
                                          </p:val>
                                        </p:tav>
                                        <p:tav tm="100000">
                                          <p:val>
                                            <p:fltVal val="0"/>
                                          </p:val>
                                        </p:tav>
                                      </p:tavLst>
                                    </p:anim>
                                    <p:animEffect transition="in" filter="fade">
                                      <p:cBhvr>
                                        <p:cTn id="48" dur="1000"/>
                                        <p:tgtEl>
                                          <p:spTgt spid="61"/>
                                        </p:tgtEl>
                                      </p:cBhvr>
                                    </p:animEffect>
                                  </p:childTnLst>
                                </p:cTn>
                              </p:par>
                              <p:par>
                                <p:cTn id="49" presetID="3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1000" fill="hold"/>
                                        <p:tgtEl>
                                          <p:spTgt spid="67"/>
                                        </p:tgtEl>
                                        <p:attrNameLst>
                                          <p:attrName>ppt_w</p:attrName>
                                        </p:attrNameLst>
                                      </p:cBhvr>
                                      <p:tavLst>
                                        <p:tav tm="0">
                                          <p:val>
                                            <p:fltVal val="0"/>
                                          </p:val>
                                        </p:tav>
                                        <p:tav tm="100000">
                                          <p:val>
                                            <p:strVal val="#ppt_w"/>
                                          </p:val>
                                        </p:tav>
                                      </p:tavLst>
                                    </p:anim>
                                    <p:anim calcmode="lin" valueType="num">
                                      <p:cBhvr>
                                        <p:cTn id="52" dur="1000" fill="hold"/>
                                        <p:tgtEl>
                                          <p:spTgt spid="67"/>
                                        </p:tgtEl>
                                        <p:attrNameLst>
                                          <p:attrName>ppt_h</p:attrName>
                                        </p:attrNameLst>
                                      </p:cBhvr>
                                      <p:tavLst>
                                        <p:tav tm="0">
                                          <p:val>
                                            <p:fltVal val="0"/>
                                          </p:val>
                                        </p:tav>
                                        <p:tav tm="100000">
                                          <p:val>
                                            <p:strVal val="#ppt_h"/>
                                          </p:val>
                                        </p:tav>
                                      </p:tavLst>
                                    </p:anim>
                                    <p:anim calcmode="lin" valueType="num">
                                      <p:cBhvr>
                                        <p:cTn id="53" dur="1000" fill="hold"/>
                                        <p:tgtEl>
                                          <p:spTgt spid="67"/>
                                        </p:tgtEl>
                                        <p:attrNameLst>
                                          <p:attrName>style.rotation</p:attrName>
                                        </p:attrNameLst>
                                      </p:cBhvr>
                                      <p:tavLst>
                                        <p:tav tm="0">
                                          <p:val>
                                            <p:fltVal val="90"/>
                                          </p:val>
                                        </p:tav>
                                        <p:tav tm="100000">
                                          <p:val>
                                            <p:fltVal val="0"/>
                                          </p:val>
                                        </p:tav>
                                      </p:tavLst>
                                    </p:anim>
                                    <p:animEffect transition="in" filter="fade">
                                      <p:cBhvr>
                                        <p:cTn id="54" dur="10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55"/>
                                        </p:tgtEl>
                                      </p:cBhvr>
                                    </p:animEffect>
                                    <p:animScale>
                                      <p:cBhvr>
                                        <p:cTn id="59" dur="250" autoRev="1" fill="hold"/>
                                        <p:tgtEl>
                                          <p:spTgt spid="55"/>
                                        </p:tgtEl>
                                      </p:cBhvr>
                                      <p:by x="105000" y="105000"/>
                                    </p:animScale>
                                  </p:childTnLst>
                                </p:cTn>
                              </p:par>
                              <p:par>
                                <p:cTn id="60" presetID="26" presetClass="emph" presetSubtype="0" fill="hold" grpId="0" nodeType="withEffect">
                                  <p:stCondLst>
                                    <p:cond delay="0"/>
                                  </p:stCondLst>
                                  <p:childTnLst>
                                    <p:animEffect transition="out" filter="fade">
                                      <p:cBhvr>
                                        <p:cTn id="61" dur="500" tmFilter="0, 0; .2, .5; .8, .5; 1, 0"/>
                                        <p:tgtEl>
                                          <p:spTgt spid="6"/>
                                        </p:tgtEl>
                                      </p:cBhvr>
                                    </p:animEffect>
                                    <p:animScale>
                                      <p:cBhvr>
                                        <p:cTn id="6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3" grpId="0" animBg="1"/>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RSE Indexing</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358338"/>
              </p:ext>
            </p:extLst>
          </p:nvPr>
        </p:nvGraphicFramePr>
        <p:xfrm>
          <a:off x="394585" y="876541"/>
          <a:ext cx="8353425" cy="4497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rgbClr val="000000"/>
              </a:solidFill>
            </a:endParaRPr>
          </a:p>
        </p:txBody>
      </p:sp>
      <p:grpSp>
        <p:nvGrpSpPr>
          <p:cNvPr id="10" name="Group 9"/>
          <p:cNvGrpSpPr/>
          <p:nvPr/>
        </p:nvGrpSpPr>
        <p:grpSpPr>
          <a:xfrm>
            <a:off x="591593" y="2994565"/>
            <a:ext cx="8013677" cy="1946024"/>
            <a:chOff x="32896" y="-2924"/>
            <a:chExt cx="5198730" cy="1946024"/>
          </a:xfrm>
        </p:grpSpPr>
        <p:grpSp>
          <p:nvGrpSpPr>
            <p:cNvPr id="11" name="Group 10"/>
            <p:cNvGrpSpPr/>
            <p:nvPr/>
          </p:nvGrpSpPr>
          <p:grpSpPr>
            <a:xfrm>
              <a:off x="32896" y="-2924"/>
              <a:ext cx="1163799" cy="1923415"/>
              <a:chOff x="32911" y="-21981"/>
              <a:chExt cx="1164333" cy="1924050"/>
            </a:xfrm>
          </p:grpSpPr>
          <p:sp>
            <p:nvSpPr>
              <p:cNvPr id="27" name="Rectangle 26"/>
              <p:cNvSpPr/>
              <p:nvPr/>
            </p:nvSpPr>
            <p:spPr>
              <a:xfrm>
                <a:off x="606694" y="292344"/>
                <a:ext cx="590550" cy="12858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8" name="Text Box 2"/>
              <p:cNvSpPr txBox="1">
                <a:spLocks noChangeArrowheads="1"/>
              </p:cNvSpPr>
              <p:nvPr/>
            </p:nvSpPr>
            <p:spPr bwMode="auto">
              <a:xfrm>
                <a:off x="33017" y="1423061"/>
                <a:ext cx="578037" cy="258407"/>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smtClean="0">
                    <a:solidFill>
                      <a:srgbClr val="000000"/>
                    </a:solidFill>
                    <a:ea typeface="SimSun"/>
                    <a:cs typeface="Times New Roman"/>
                  </a:rPr>
                  <a:t>$500,000</a:t>
                </a:r>
                <a:endParaRPr lang="en-US" sz="1100" dirty="0">
                  <a:solidFill>
                    <a:srgbClr val="000000"/>
                  </a:solidFill>
                  <a:ea typeface="SimSun"/>
                  <a:cs typeface="Times New Roman"/>
                </a:endParaRPr>
              </a:p>
            </p:txBody>
          </p:sp>
          <p:sp>
            <p:nvSpPr>
              <p:cNvPr id="29" name="Text Box 2"/>
              <p:cNvSpPr txBox="1">
                <a:spLocks noChangeArrowheads="1"/>
              </p:cNvSpPr>
              <p:nvPr/>
            </p:nvSpPr>
            <p:spPr bwMode="auto">
              <a:xfrm>
                <a:off x="32911" y="165695"/>
                <a:ext cx="578117" cy="276507"/>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solidFill>
                      <a:srgbClr val="000000"/>
                    </a:solidFill>
                    <a:ea typeface="SimSun"/>
                    <a:cs typeface="Times New Roman"/>
                  </a:rPr>
                  <a:t>$1,000,000</a:t>
                </a:r>
                <a:endParaRPr lang="en-US" sz="1100" dirty="0">
                  <a:solidFill>
                    <a:srgbClr val="000000"/>
                  </a:solidFill>
                  <a:ea typeface="SimSun"/>
                  <a:cs typeface="Times New Roman"/>
                </a:endParaRPr>
              </a:p>
            </p:txBody>
          </p:sp>
          <p:sp>
            <p:nvSpPr>
              <p:cNvPr id="30" name="Text Box 2"/>
              <p:cNvSpPr txBox="1">
                <a:spLocks noChangeArrowheads="1"/>
              </p:cNvSpPr>
              <p:nvPr/>
            </p:nvSpPr>
            <p:spPr bwMode="auto">
              <a:xfrm>
                <a:off x="654295" y="301764"/>
                <a:ext cx="495934" cy="219347"/>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800" dirty="0">
                    <a:solidFill>
                      <a:srgbClr val="000000"/>
                    </a:solidFill>
                    <a:ea typeface="SimSun"/>
                    <a:cs typeface="Times New Roman"/>
                  </a:rPr>
                  <a:t>100%</a:t>
                </a:r>
                <a:endParaRPr lang="en-US" sz="1100" dirty="0">
                  <a:solidFill>
                    <a:srgbClr val="000000"/>
                  </a:solidFill>
                  <a:ea typeface="SimSun"/>
                  <a:cs typeface="Times New Roman"/>
                </a:endParaRPr>
              </a:p>
            </p:txBody>
          </p:sp>
          <p:sp>
            <p:nvSpPr>
              <p:cNvPr id="31" name="Text Box 2"/>
              <p:cNvSpPr txBox="1">
                <a:spLocks noChangeArrowheads="1"/>
              </p:cNvSpPr>
              <p:nvPr/>
            </p:nvSpPr>
            <p:spPr bwMode="auto">
              <a:xfrm>
                <a:off x="654297" y="1358719"/>
                <a:ext cx="495934" cy="362584"/>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1000"/>
                  </a:spcAft>
                </a:pPr>
                <a:r>
                  <a:rPr lang="en-GB" sz="800" dirty="0">
                    <a:solidFill>
                      <a:srgbClr val="000000"/>
                    </a:solidFill>
                    <a:ea typeface="SimSun"/>
                    <a:cs typeface="Times New Roman"/>
                  </a:rPr>
                  <a:t>0%</a:t>
                </a:r>
                <a:endParaRPr lang="en-US" sz="1100" dirty="0">
                  <a:solidFill>
                    <a:srgbClr val="000000"/>
                  </a:solidFill>
                  <a:ea typeface="SimSun"/>
                  <a:cs typeface="Times New Roman"/>
                </a:endParaRPr>
              </a:p>
            </p:txBody>
          </p:sp>
          <p:sp>
            <p:nvSpPr>
              <p:cNvPr id="32" name="Rectangle 31"/>
              <p:cNvSpPr/>
              <p:nvPr/>
            </p:nvSpPr>
            <p:spPr>
              <a:xfrm>
                <a:off x="606694" y="1578219"/>
                <a:ext cx="590550" cy="323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33" name="Rectangle 32"/>
              <p:cNvSpPr/>
              <p:nvPr/>
            </p:nvSpPr>
            <p:spPr>
              <a:xfrm>
                <a:off x="606694" y="-21981"/>
                <a:ext cx="590550" cy="314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dirty="0">
                    <a:solidFill>
                      <a:srgbClr val="FFFFFF"/>
                    </a:solidFill>
                    <a:ea typeface="SimSun"/>
                    <a:cs typeface="Times New Roman"/>
                  </a:rPr>
                  <a:t> </a:t>
                </a:r>
                <a:endParaRPr lang="en-US" sz="1100" dirty="0">
                  <a:solidFill>
                    <a:srgbClr val="FFFFFF"/>
                  </a:solidFill>
                  <a:ea typeface="SimSun"/>
                  <a:cs typeface="Times New Roman"/>
                </a:endParaRPr>
              </a:p>
            </p:txBody>
          </p:sp>
        </p:grpSp>
        <p:grpSp>
          <p:nvGrpSpPr>
            <p:cNvPr id="12" name="Group 11"/>
            <p:cNvGrpSpPr/>
            <p:nvPr/>
          </p:nvGrpSpPr>
          <p:grpSpPr>
            <a:xfrm>
              <a:off x="4110825" y="-2886"/>
              <a:ext cx="1120801" cy="1924050"/>
              <a:chOff x="186528" y="-2886"/>
              <a:chExt cx="1120822" cy="1924050"/>
            </a:xfrm>
          </p:grpSpPr>
          <p:sp>
            <p:nvSpPr>
              <p:cNvPr id="20" name="Rectangle 19"/>
              <p:cNvSpPr/>
              <p:nvPr/>
            </p:nvSpPr>
            <p:spPr>
              <a:xfrm>
                <a:off x="186528" y="311439"/>
                <a:ext cx="590550" cy="12858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1" name="Text Box 2"/>
              <p:cNvSpPr txBox="1">
                <a:spLocks noChangeArrowheads="1"/>
              </p:cNvSpPr>
              <p:nvPr/>
            </p:nvSpPr>
            <p:spPr bwMode="auto">
              <a:xfrm>
                <a:off x="777045" y="1463965"/>
                <a:ext cx="530305" cy="276820"/>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smtClean="0">
                    <a:solidFill>
                      <a:srgbClr val="000000"/>
                    </a:solidFill>
                    <a:ea typeface="SimSun"/>
                    <a:cs typeface="Times New Roman"/>
                  </a:rPr>
                  <a:t>$40,000</a:t>
                </a:r>
                <a:endParaRPr lang="en-US" sz="1100" dirty="0">
                  <a:solidFill>
                    <a:srgbClr val="000000"/>
                  </a:solidFill>
                  <a:ea typeface="SimSun"/>
                  <a:cs typeface="Times New Roman"/>
                </a:endParaRPr>
              </a:p>
            </p:txBody>
          </p:sp>
          <p:sp>
            <p:nvSpPr>
              <p:cNvPr id="22" name="Text Box 2"/>
              <p:cNvSpPr txBox="1">
                <a:spLocks noChangeArrowheads="1"/>
              </p:cNvSpPr>
              <p:nvPr/>
            </p:nvSpPr>
            <p:spPr bwMode="auto">
              <a:xfrm>
                <a:off x="776470" y="206664"/>
                <a:ext cx="530880" cy="295264"/>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a:solidFill>
                      <a:srgbClr val="000000"/>
                    </a:solidFill>
                    <a:ea typeface="SimSun"/>
                    <a:cs typeface="Times New Roman"/>
                  </a:rPr>
                  <a:t>$50,000</a:t>
                </a:r>
              </a:p>
              <a:p>
                <a:pPr>
                  <a:lnSpc>
                    <a:spcPct val="115000"/>
                  </a:lnSpc>
                  <a:spcAft>
                    <a:spcPts val="1000"/>
                  </a:spcAft>
                </a:pPr>
                <a:r>
                  <a:rPr lang="en-GB" sz="1100" dirty="0">
                    <a:solidFill>
                      <a:srgbClr val="000000"/>
                    </a:solidFill>
                    <a:ea typeface="SimSun"/>
                    <a:cs typeface="Times New Roman"/>
                  </a:rPr>
                  <a:t> </a:t>
                </a:r>
                <a:endParaRPr lang="en-US" sz="1100" dirty="0">
                  <a:solidFill>
                    <a:srgbClr val="000000"/>
                  </a:solidFill>
                  <a:ea typeface="SimSun"/>
                  <a:cs typeface="Times New Roman"/>
                </a:endParaRPr>
              </a:p>
            </p:txBody>
          </p:sp>
          <p:sp>
            <p:nvSpPr>
              <p:cNvPr id="23" name="Text Box 2"/>
              <p:cNvSpPr txBox="1">
                <a:spLocks noChangeArrowheads="1"/>
              </p:cNvSpPr>
              <p:nvPr/>
            </p:nvSpPr>
            <p:spPr bwMode="auto">
              <a:xfrm>
                <a:off x="234145" y="320964"/>
                <a:ext cx="495299" cy="238113"/>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800" dirty="0">
                    <a:solidFill>
                      <a:srgbClr val="000000"/>
                    </a:solidFill>
                    <a:ea typeface="SimSun"/>
                    <a:cs typeface="Times New Roman"/>
                  </a:rPr>
                  <a:t>100%</a:t>
                </a:r>
                <a:endParaRPr lang="en-US" sz="1100" dirty="0">
                  <a:solidFill>
                    <a:srgbClr val="000000"/>
                  </a:solidFill>
                  <a:ea typeface="SimSun"/>
                  <a:cs typeface="Times New Roman"/>
                </a:endParaRPr>
              </a:p>
            </p:txBody>
          </p:sp>
          <p:sp>
            <p:nvSpPr>
              <p:cNvPr id="24" name="Text Box 2"/>
              <p:cNvSpPr txBox="1">
                <a:spLocks noChangeArrowheads="1"/>
              </p:cNvSpPr>
              <p:nvPr/>
            </p:nvSpPr>
            <p:spPr bwMode="auto">
              <a:xfrm>
                <a:off x="234145" y="1378239"/>
                <a:ext cx="495299" cy="362584"/>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1000"/>
                  </a:spcAft>
                </a:pPr>
                <a:r>
                  <a:rPr lang="en-GB" sz="800" dirty="0">
                    <a:solidFill>
                      <a:srgbClr val="000000"/>
                    </a:solidFill>
                    <a:ea typeface="SimSun"/>
                    <a:cs typeface="Times New Roman"/>
                  </a:rPr>
                  <a:t>0%</a:t>
                </a:r>
                <a:endParaRPr lang="en-US" sz="1100" dirty="0">
                  <a:solidFill>
                    <a:srgbClr val="000000"/>
                  </a:solidFill>
                  <a:ea typeface="SimSun"/>
                  <a:cs typeface="Times New Roman"/>
                </a:endParaRPr>
              </a:p>
            </p:txBody>
          </p:sp>
          <p:sp>
            <p:nvSpPr>
              <p:cNvPr id="25" name="Rectangle 24"/>
              <p:cNvSpPr/>
              <p:nvPr/>
            </p:nvSpPr>
            <p:spPr>
              <a:xfrm>
                <a:off x="186528" y="1597314"/>
                <a:ext cx="590550" cy="323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26" name="Rectangle 25"/>
              <p:cNvSpPr/>
              <p:nvPr/>
            </p:nvSpPr>
            <p:spPr>
              <a:xfrm>
                <a:off x="186528" y="-2886"/>
                <a:ext cx="590550" cy="314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100" dirty="0">
                    <a:solidFill>
                      <a:srgbClr val="FFFFFF"/>
                    </a:solidFill>
                    <a:ea typeface="SimSun"/>
                    <a:cs typeface="Times New Roman"/>
                  </a:rPr>
                  <a:t> </a:t>
                </a:r>
                <a:endParaRPr lang="en-US" sz="1100" dirty="0">
                  <a:solidFill>
                    <a:srgbClr val="FFFFFF"/>
                  </a:solidFill>
                  <a:ea typeface="SimSun"/>
                  <a:cs typeface="Times New Roman"/>
                </a:endParaRPr>
              </a:p>
            </p:txBody>
          </p:sp>
        </p:grpSp>
        <p:grpSp>
          <p:nvGrpSpPr>
            <p:cNvPr id="13" name="Group 12"/>
            <p:cNvGrpSpPr/>
            <p:nvPr/>
          </p:nvGrpSpPr>
          <p:grpSpPr>
            <a:xfrm>
              <a:off x="1695450" y="19050"/>
              <a:ext cx="1933575" cy="1924050"/>
              <a:chOff x="0" y="0"/>
              <a:chExt cx="1933575" cy="1924050"/>
            </a:xfrm>
          </p:grpSpPr>
          <p:sp>
            <p:nvSpPr>
              <p:cNvPr id="14" name="Rectangle 13"/>
              <p:cNvSpPr/>
              <p:nvPr/>
            </p:nvSpPr>
            <p:spPr>
              <a:xfrm>
                <a:off x="0" y="314325"/>
                <a:ext cx="1933575" cy="12858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rgbClr val="FFFFFF"/>
                  </a:solidFill>
                </a:endParaRPr>
              </a:p>
            </p:txBody>
          </p:sp>
          <p:sp>
            <p:nvSpPr>
              <p:cNvPr id="15" name="Text Box 2"/>
              <p:cNvSpPr txBox="1">
                <a:spLocks noChangeArrowheads="1"/>
              </p:cNvSpPr>
              <p:nvPr/>
            </p:nvSpPr>
            <p:spPr bwMode="auto">
              <a:xfrm>
                <a:off x="152400" y="323850"/>
                <a:ext cx="1621708" cy="219075"/>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800" dirty="0">
                    <a:solidFill>
                      <a:srgbClr val="000000"/>
                    </a:solidFill>
                    <a:ea typeface="SimSun"/>
                    <a:cs typeface="Times New Roman"/>
                  </a:rPr>
                  <a:t>100%</a:t>
                </a:r>
                <a:endParaRPr lang="en-US" sz="1100" dirty="0">
                  <a:solidFill>
                    <a:srgbClr val="000000"/>
                  </a:solidFill>
                  <a:ea typeface="SimSun"/>
                  <a:cs typeface="Times New Roman"/>
                </a:endParaRPr>
              </a:p>
            </p:txBody>
          </p:sp>
          <p:sp>
            <p:nvSpPr>
              <p:cNvPr id="16" name="Text Box 2"/>
              <p:cNvSpPr txBox="1">
                <a:spLocks noChangeArrowheads="1"/>
              </p:cNvSpPr>
              <p:nvPr/>
            </p:nvSpPr>
            <p:spPr bwMode="auto">
              <a:xfrm>
                <a:off x="152400" y="1381125"/>
                <a:ext cx="1621708" cy="219075"/>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800" dirty="0">
                    <a:solidFill>
                      <a:srgbClr val="000000"/>
                    </a:solidFill>
                    <a:ea typeface="SimSun"/>
                    <a:cs typeface="Times New Roman"/>
                  </a:rPr>
                  <a:t>0%</a:t>
                </a:r>
                <a:endParaRPr lang="en-US" sz="1100" dirty="0">
                  <a:solidFill>
                    <a:srgbClr val="000000"/>
                  </a:solidFill>
                  <a:ea typeface="SimSun"/>
                  <a:cs typeface="Times New Roman"/>
                </a:endParaRPr>
              </a:p>
            </p:txBody>
          </p:sp>
          <p:sp>
            <p:nvSpPr>
              <p:cNvPr id="17" name="Rectangle 16"/>
              <p:cNvSpPr/>
              <p:nvPr/>
            </p:nvSpPr>
            <p:spPr>
              <a:xfrm>
                <a:off x="0" y="0"/>
                <a:ext cx="1933575" cy="314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dirty="0">
                    <a:solidFill>
                      <a:srgbClr val="FFFFFF"/>
                    </a:solidFill>
                    <a:highlight>
                      <a:srgbClr val="000000"/>
                    </a:highlight>
                    <a:ea typeface="SimSun"/>
                    <a:cs typeface="Times New Roman"/>
                  </a:rPr>
                  <a:t>Super-Satisfied</a:t>
                </a:r>
                <a:endParaRPr lang="en-US" sz="1100" dirty="0">
                  <a:solidFill>
                    <a:srgbClr val="FFFFFF"/>
                  </a:solidFill>
                  <a:ea typeface="SimSun"/>
                  <a:cs typeface="Times New Roman"/>
                </a:endParaRPr>
              </a:p>
            </p:txBody>
          </p:sp>
          <p:sp>
            <p:nvSpPr>
              <p:cNvPr id="18" name="Text Box 2"/>
              <p:cNvSpPr txBox="1">
                <a:spLocks noChangeArrowheads="1"/>
              </p:cNvSpPr>
              <p:nvPr/>
            </p:nvSpPr>
            <p:spPr bwMode="auto">
              <a:xfrm>
                <a:off x="209550" y="828675"/>
                <a:ext cx="1504950" cy="257175"/>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dirty="0">
                    <a:solidFill>
                      <a:srgbClr val="000000"/>
                    </a:solidFill>
                    <a:ea typeface="Times New Roman"/>
                    <a:cs typeface="Times New Roman"/>
                  </a:rPr>
                  <a:t>Satisfaction Index</a:t>
                </a:r>
                <a:endParaRPr lang="en-US" sz="1100" dirty="0">
                  <a:solidFill>
                    <a:srgbClr val="000000"/>
                  </a:solidFill>
                  <a:ea typeface="SimSun"/>
                  <a:cs typeface="Times New Roman"/>
                </a:endParaRPr>
              </a:p>
              <a:p>
                <a:pPr algn="ctr">
                  <a:lnSpc>
                    <a:spcPct val="115000"/>
                  </a:lnSpc>
                  <a:spcAft>
                    <a:spcPts val="1000"/>
                  </a:spcAft>
                </a:pPr>
                <a:r>
                  <a:rPr lang="en-GB" sz="1100" dirty="0">
                    <a:solidFill>
                      <a:srgbClr val="000000"/>
                    </a:solidFill>
                    <a:ea typeface="SimSun"/>
                    <a:cs typeface="Times New Roman"/>
                  </a:rPr>
                  <a:t> </a:t>
                </a:r>
                <a:endParaRPr lang="en-US" sz="1100" dirty="0">
                  <a:solidFill>
                    <a:srgbClr val="000000"/>
                  </a:solidFill>
                  <a:ea typeface="SimSun"/>
                  <a:cs typeface="Times New Roman"/>
                </a:endParaRPr>
              </a:p>
            </p:txBody>
          </p:sp>
          <p:sp>
            <p:nvSpPr>
              <p:cNvPr id="19" name="Rectangle 18"/>
              <p:cNvSpPr/>
              <p:nvPr/>
            </p:nvSpPr>
            <p:spPr>
              <a:xfrm>
                <a:off x="0" y="1609725"/>
                <a:ext cx="1933575" cy="314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dirty="0" smtClean="0">
                    <a:solidFill>
                      <a:srgbClr val="FFFFFF"/>
                    </a:solidFill>
                    <a:highlight>
                      <a:srgbClr val="000000"/>
                    </a:highlight>
                    <a:ea typeface="SimSun"/>
                    <a:cs typeface="Times New Roman"/>
                  </a:rPr>
                  <a:t>Bankruptcy</a:t>
                </a:r>
                <a:endParaRPr lang="en-US" sz="1100" dirty="0">
                  <a:solidFill>
                    <a:srgbClr val="FFFFFF"/>
                  </a:solidFill>
                  <a:ea typeface="SimSun"/>
                  <a:cs typeface="Times New Roman"/>
                </a:endParaRPr>
              </a:p>
            </p:txBody>
          </p:sp>
        </p:grpSp>
      </p:grpSp>
      <p:graphicFrame>
        <p:nvGraphicFramePr>
          <p:cNvPr id="6" name="Table 5"/>
          <p:cNvGraphicFramePr>
            <a:graphicFrameLocks noGrp="1"/>
          </p:cNvGraphicFramePr>
          <p:nvPr>
            <p:extLst>
              <p:ext uri="{D42A27DB-BD31-4B8C-83A1-F6EECF244321}">
                <p14:modId xmlns:p14="http://schemas.microsoft.com/office/powerpoint/2010/main" val="3255179686"/>
              </p:ext>
            </p:extLst>
          </p:nvPr>
        </p:nvGraphicFramePr>
        <p:xfrm>
          <a:off x="6134912" y="2965823"/>
          <a:ext cx="742679" cy="1660441"/>
        </p:xfrm>
        <a:graphic>
          <a:graphicData uri="http://schemas.openxmlformats.org/drawingml/2006/table">
            <a:tbl>
              <a:tblPr firstRow="1" bandRow="1">
                <a:tableStyleId>{2A488322-F2BA-4B5B-9748-0D474271808F}</a:tableStyleId>
              </a:tblPr>
              <a:tblGrid>
                <a:gridCol w="742679"/>
              </a:tblGrid>
              <a:tr h="365471">
                <a:tc>
                  <a:txBody>
                    <a:bodyPr/>
                    <a:lstStyle/>
                    <a:p>
                      <a:r>
                        <a:rPr lang="en-US" sz="1000" dirty="0" smtClean="0">
                          <a:solidFill>
                            <a:schemeClr val="bg1"/>
                          </a:solidFill>
                        </a:rPr>
                        <a:t>Retiree</a:t>
                      </a:r>
                    </a:p>
                    <a:p>
                      <a:r>
                        <a:rPr lang="en-US" sz="1000" baseline="0" dirty="0" smtClean="0">
                          <a:solidFill>
                            <a:schemeClr val="bg1"/>
                          </a:solidFill>
                        </a:rPr>
                        <a:t>Income</a:t>
                      </a:r>
                      <a:endParaRPr lang="en-US" sz="1000" dirty="0">
                        <a:solidFill>
                          <a:schemeClr val="bg1"/>
                        </a:solidFill>
                      </a:endParaRPr>
                    </a:p>
                  </a:txBody>
                  <a:tcPr>
                    <a:cell3D prstMaterial="dkEdge">
                      <a:bevel/>
                      <a:lightRig rig="flood" dir="t"/>
                    </a:cell3D>
                    <a:solidFill>
                      <a:srgbClr val="A00050"/>
                    </a:solidFill>
                  </a:tcPr>
                </a:tc>
              </a:tr>
              <a:tr h="206123">
                <a:tc>
                  <a:txBody>
                    <a:bodyPr/>
                    <a:lstStyle/>
                    <a:p>
                      <a:r>
                        <a:rPr lang="en-US" sz="700" dirty="0" smtClean="0">
                          <a:solidFill>
                            <a:schemeClr val="bg1"/>
                          </a:solidFill>
                        </a:rPr>
                        <a:t>$50,000</a:t>
                      </a:r>
                    </a:p>
                  </a:txBody>
                  <a:tcPr>
                    <a:gradFill flip="none" rotWithShape="1">
                      <a:gsLst>
                        <a:gs pos="0">
                          <a:srgbClr val="A00050">
                            <a:shade val="30000"/>
                            <a:satMod val="115000"/>
                          </a:srgbClr>
                        </a:gs>
                        <a:gs pos="50000">
                          <a:srgbClr val="A00050">
                            <a:shade val="67500"/>
                            <a:satMod val="115000"/>
                          </a:srgbClr>
                        </a:gs>
                        <a:gs pos="100000">
                          <a:srgbClr val="A00050">
                            <a:shade val="100000"/>
                            <a:satMod val="115000"/>
                          </a:srgbClr>
                        </a:gs>
                      </a:gsLst>
                      <a:lin ang="10800000" scaled="1"/>
                      <a:tileRect/>
                    </a:gradFill>
                  </a:tcPr>
                </a:tc>
              </a:tr>
              <a:tr h="206123">
                <a:tc>
                  <a:txBody>
                    <a:bodyPr/>
                    <a:lstStyle/>
                    <a:p>
                      <a:r>
                        <a:rPr lang="en-US" sz="700" dirty="0" smtClean="0">
                          <a:solidFill>
                            <a:schemeClr val="bg1"/>
                          </a:solidFill>
                        </a:rPr>
                        <a:t>$48,000</a:t>
                      </a:r>
                      <a:endParaRPr lang="en-US" sz="700" dirty="0">
                        <a:solidFill>
                          <a:schemeClr val="bg1"/>
                        </a:solidFill>
                      </a:endParaRPr>
                    </a:p>
                  </a:txBody>
                  <a:tcPr>
                    <a:gradFill flip="none" rotWithShape="1">
                      <a:gsLst>
                        <a:gs pos="0">
                          <a:srgbClr val="A00050">
                            <a:shade val="30000"/>
                            <a:satMod val="115000"/>
                          </a:srgbClr>
                        </a:gs>
                        <a:gs pos="50000">
                          <a:srgbClr val="A00050">
                            <a:shade val="67500"/>
                            <a:satMod val="115000"/>
                          </a:srgbClr>
                        </a:gs>
                        <a:gs pos="100000">
                          <a:srgbClr val="A00050">
                            <a:shade val="100000"/>
                            <a:satMod val="115000"/>
                          </a:srgbClr>
                        </a:gs>
                      </a:gsLst>
                      <a:lin ang="10800000" scaled="1"/>
                      <a:tileRect/>
                    </a:gradFill>
                  </a:tcPr>
                </a:tc>
              </a:tr>
              <a:tr h="21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rPr>
                        <a:t>$46,000</a:t>
                      </a:r>
                    </a:p>
                  </a:txBody>
                  <a:tcPr>
                    <a:gradFill flip="none" rotWithShape="1">
                      <a:gsLst>
                        <a:gs pos="0">
                          <a:srgbClr val="A00050">
                            <a:shade val="30000"/>
                            <a:satMod val="115000"/>
                          </a:srgbClr>
                        </a:gs>
                        <a:gs pos="50000">
                          <a:srgbClr val="A00050">
                            <a:shade val="67500"/>
                            <a:satMod val="115000"/>
                          </a:srgbClr>
                        </a:gs>
                        <a:gs pos="100000">
                          <a:srgbClr val="A00050">
                            <a:shade val="100000"/>
                            <a:satMod val="115000"/>
                          </a:srgbClr>
                        </a:gs>
                      </a:gsLst>
                      <a:lin ang="10800000" scaled="1"/>
                      <a:tileRect/>
                    </a:gradFill>
                  </a:tcPr>
                </a:tc>
              </a:tr>
              <a:tr h="21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rPr>
                        <a:t>$44,000</a:t>
                      </a:r>
                    </a:p>
                  </a:txBody>
                  <a:tcPr>
                    <a:gradFill flip="none" rotWithShape="1">
                      <a:gsLst>
                        <a:gs pos="0">
                          <a:srgbClr val="A00050">
                            <a:shade val="30000"/>
                            <a:satMod val="115000"/>
                          </a:srgbClr>
                        </a:gs>
                        <a:gs pos="50000">
                          <a:srgbClr val="A00050">
                            <a:shade val="67500"/>
                            <a:satMod val="115000"/>
                          </a:srgbClr>
                        </a:gs>
                        <a:gs pos="100000">
                          <a:srgbClr val="A00050">
                            <a:shade val="100000"/>
                            <a:satMod val="115000"/>
                          </a:srgbClr>
                        </a:gs>
                      </a:gsLst>
                      <a:lin ang="10800000" scaled="1"/>
                      <a:tileRect/>
                    </a:gradFill>
                  </a:tcPr>
                </a:tc>
              </a:tr>
              <a:tr h="21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rPr>
                        <a:t>$42,000</a:t>
                      </a:r>
                    </a:p>
                  </a:txBody>
                  <a:tcPr>
                    <a:gradFill flip="none" rotWithShape="1">
                      <a:gsLst>
                        <a:gs pos="0">
                          <a:srgbClr val="A00050">
                            <a:shade val="30000"/>
                            <a:satMod val="115000"/>
                          </a:srgbClr>
                        </a:gs>
                        <a:gs pos="50000">
                          <a:srgbClr val="A00050">
                            <a:shade val="67500"/>
                            <a:satMod val="115000"/>
                          </a:srgbClr>
                        </a:gs>
                        <a:gs pos="100000">
                          <a:srgbClr val="A00050">
                            <a:shade val="100000"/>
                            <a:satMod val="115000"/>
                          </a:srgbClr>
                        </a:gs>
                      </a:gsLst>
                      <a:lin ang="10800000" scaled="1"/>
                      <a:tileRect/>
                    </a:gradFill>
                  </a:tcPr>
                </a:tc>
              </a:tr>
              <a:tr h="182735">
                <a:tc>
                  <a:txBody>
                    <a:bodyPr/>
                    <a:lstStyle/>
                    <a:p>
                      <a:r>
                        <a:rPr lang="en-US" sz="700" dirty="0" smtClean="0">
                          <a:solidFill>
                            <a:schemeClr val="bg1"/>
                          </a:solidFill>
                        </a:rPr>
                        <a:t>$40,000</a:t>
                      </a:r>
                      <a:endParaRPr lang="en-US" sz="700" dirty="0">
                        <a:solidFill>
                          <a:schemeClr val="bg1"/>
                        </a:solidFill>
                      </a:endParaRPr>
                    </a:p>
                  </a:txBody>
                  <a:tcPr>
                    <a:gradFill flip="none" rotWithShape="1">
                      <a:gsLst>
                        <a:gs pos="0">
                          <a:srgbClr val="A00050">
                            <a:shade val="30000"/>
                            <a:satMod val="115000"/>
                          </a:srgbClr>
                        </a:gs>
                        <a:gs pos="50000">
                          <a:srgbClr val="A00050">
                            <a:shade val="67500"/>
                            <a:satMod val="115000"/>
                          </a:srgbClr>
                        </a:gs>
                        <a:gs pos="100000">
                          <a:srgbClr val="A00050">
                            <a:shade val="100000"/>
                            <a:satMod val="115000"/>
                          </a:srgbClr>
                        </a:gs>
                      </a:gsLst>
                      <a:lin ang="10800000" scaled="1"/>
                      <a:tileRect/>
                    </a:gra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4096454378"/>
              </p:ext>
            </p:extLst>
          </p:nvPr>
        </p:nvGraphicFramePr>
        <p:xfrm>
          <a:off x="2385552" y="2996953"/>
          <a:ext cx="768816" cy="1627344"/>
        </p:xfrm>
        <a:graphic>
          <a:graphicData uri="http://schemas.openxmlformats.org/drawingml/2006/table">
            <a:tbl>
              <a:tblPr firstRow="1" bandRow="1">
                <a:tableStyleId>{74C1A8A3-306A-4EB7-A6B1-4F7E0EB9C5D6}</a:tableStyleId>
              </a:tblPr>
              <a:tblGrid>
                <a:gridCol w="768816"/>
              </a:tblGrid>
              <a:tr h="396850">
                <a:tc>
                  <a:txBody>
                    <a:bodyPr/>
                    <a:lstStyle/>
                    <a:p>
                      <a:r>
                        <a:rPr lang="en-US" sz="1000" dirty="0" smtClean="0">
                          <a:solidFill>
                            <a:schemeClr val="bg1"/>
                          </a:solidFill>
                        </a:rPr>
                        <a:t>Retiree</a:t>
                      </a:r>
                    </a:p>
                    <a:p>
                      <a:r>
                        <a:rPr lang="en-US" sz="1000" baseline="0" dirty="0" smtClean="0">
                          <a:solidFill>
                            <a:schemeClr val="bg1"/>
                          </a:solidFill>
                        </a:rPr>
                        <a:t>Income</a:t>
                      </a:r>
                      <a:endParaRPr lang="en-US" sz="1000" dirty="0">
                        <a:solidFill>
                          <a:schemeClr val="bg1"/>
                        </a:solidFill>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194341">
                <a:tc>
                  <a:txBody>
                    <a:bodyPr/>
                    <a:lstStyle/>
                    <a:p>
                      <a:r>
                        <a:rPr lang="en-US" sz="700" dirty="0" smtClean="0">
                          <a:solidFill>
                            <a:schemeClr val="bg1"/>
                          </a:solidFill>
                        </a:rPr>
                        <a:t>$1,000,000</a:t>
                      </a: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194341">
                <a:tc>
                  <a:txBody>
                    <a:bodyPr/>
                    <a:lstStyle/>
                    <a:p>
                      <a:r>
                        <a:rPr lang="en-US" sz="700" dirty="0" smtClean="0">
                          <a:solidFill>
                            <a:schemeClr val="bg1"/>
                          </a:solidFill>
                        </a:rPr>
                        <a:t>$900,000</a:t>
                      </a:r>
                      <a:endParaRPr lang="en-US" sz="700" dirty="0">
                        <a:solidFill>
                          <a:schemeClr val="bg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205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rPr>
                        <a:t>$800,000</a:t>
                      </a: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205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rPr>
                        <a:t>$700,000</a:t>
                      </a: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205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rPr>
                        <a:t>$600,000</a:t>
                      </a: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217796">
                <a:tc>
                  <a:txBody>
                    <a:bodyPr/>
                    <a:lstStyle/>
                    <a:p>
                      <a:r>
                        <a:rPr lang="en-US" sz="700" dirty="0" smtClean="0">
                          <a:solidFill>
                            <a:schemeClr val="bg1"/>
                          </a:solidFill>
                        </a:rPr>
                        <a:t>$500,000</a:t>
                      </a:r>
                      <a:endParaRPr lang="en-US" sz="700" dirty="0">
                        <a:solidFill>
                          <a:schemeClr val="bg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bl>
          </a:graphicData>
        </a:graphic>
      </p:graphicFrame>
      <p:sp>
        <p:nvSpPr>
          <p:cNvPr id="36" name="TextBox 35"/>
          <p:cNvSpPr txBox="1"/>
          <p:nvPr/>
        </p:nvSpPr>
        <p:spPr>
          <a:xfrm>
            <a:off x="1930604" y="5248577"/>
            <a:ext cx="6169788" cy="1311831"/>
          </a:xfrm>
          <a:prstGeom prst="cloud">
            <a:avLst/>
          </a:prstGeom>
          <a:solidFill>
            <a:schemeClr val="bg1"/>
          </a:solidFill>
          <a:ln>
            <a:solidFill>
              <a:schemeClr val="tx1"/>
            </a:solidFill>
          </a:ln>
        </p:spPr>
        <p:txBody>
          <a:bodyPr wrap="square" rtlCol="0">
            <a:spAutoFit/>
          </a:bodyPr>
          <a:lstStyle/>
          <a:p>
            <a:r>
              <a:rPr lang="en-US" b="1" dirty="0" smtClean="0">
                <a:solidFill>
                  <a:srgbClr val="000000"/>
                </a:solidFill>
              </a:rPr>
              <a:t>Key takeaway:</a:t>
            </a:r>
          </a:p>
          <a:p>
            <a:r>
              <a:rPr lang="en-US" sz="1600" dirty="0" smtClean="0">
                <a:solidFill>
                  <a:srgbClr val="000000"/>
                </a:solidFill>
              </a:rPr>
              <a:t>The </a:t>
            </a:r>
            <a:r>
              <a:rPr lang="en-US" sz="1600" b="1" dirty="0" smtClean="0">
                <a:solidFill>
                  <a:srgbClr val="92D050"/>
                </a:solidFill>
              </a:rPr>
              <a:t>boundaries</a:t>
            </a:r>
            <a:r>
              <a:rPr lang="en-US" sz="1600" dirty="0" smtClean="0">
                <a:solidFill>
                  <a:srgbClr val="92D050"/>
                </a:solidFill>
              </a:rPr>
              <a:t> </a:t>
            </a:r>
            <a:r>
              <a:rPr lang="en-US" sz="1600" dirty="0" smtClean="0">
                <a:solidFill>
                  <a:srgbClr val="000000"/>
                </a:solidFill>
              </a:rPr>
              <a:t>of the index will be adjusted to the income level of the cohort</a:t>
            </a:r>
            <a:endParaRPr lang="en-US" sz="1600" dirty="0">
              <a:solidFill>
                <a:srgbClr val="92D050"/>
              </a:solidFill>
            </a:endParaRPr>
          </a:p>
        </p:txBody>
      </p:sp>
      <p:sp>
        <p:nvSpPr>
          <p:cNvPr id="7" name="Slide Number Placeholder 6"/>
          <p:cNvSpPr>
            <a:spLocks noGrp="1"/>
          </p:cNvSpPr>
          <p:nvPr>
            <p:ph type="sldNum" sz="quarter" idx="12"/>
          </p:nvPr>
        </p:nvSpPr>
        <p:spPr/>
        <p:txBody>
          <a:bodyPr/>
          <a:lstStyle/>
          <a:p>
            <a:fld id="{830D4EF1-2FB9-4CDA-AD22-D945B346B2F0}" type="slidenum">
              <a:rPr lang="en-GB" smtClean="0">
                <a:solidFill>
                  <a:srgbClr val="000000"/>
                </a:solidFill>
              </a:rPr>
              <a:pPr/>
              <a:t>16</a:t>
            </a:fld>
            <a:endParaRPr lang="en-GB" dirty="0">
              <a:solidFill>
                <a:srgbClr val="000000"/>
              </a:solidFill>
            </a:endParaRPr>
          </a:p>
        </p:txBody>
      </p:sp>
    </p:spTree>
    <p:custDataLst>
      <p:tags r:id="rId1"/>
    </p:custDataLst>
    <p:extLst>
      <p:ext uri="{BB962C8B-B14F-4D97-AF65-F5344CB8AC3E}">
        <p14:creationId xmlns:p14="http://schemas.microsoft.com/office/powerpoint/2010/main" val="2384225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Factors – Baseline RSE</a:t>
            </a:r>
            <a:endParaRPr lang="en-US" dirty="0"/>
          </a:p>
        </p:txBody>
      </p:sp>
      <p:sp>
        <p:nvSpPr>
          <p:cNvPr id="3" name="Content Placeholder 2"/>
          <p:cNvSpPr>
            <a:spLocks noGrp="1"/>
          </p:cNvSpPr>
          <p:nvPr>
            <p:ph idx="1"/>
          </p:nvPr>
        </p:nvSpPr>
        <p:spPr>
          <a:xfrm>
            <a:off x="436341" y="4437112"/>
            <a:ext cx="8352928" cy="2232248"/>
          </a:xfrm>
        </p:spPr>
        <p:txBody>
          <a:bodyPr>
            <a:normAutofit/>
          </a:bodyPr>
          <a:lstStyle/>
          <a:p>
            <a:r>
              <a:rPr lang="en-US" sz="1600" b="0" dirty="0" smtClean="0"/>
              <a:t>We will take this APV methodology and add to it the non-financial resources that are required in measuring retirement satisfaction</a:t>
            </a:r>
          </a:p>
          <a:p>
            <a:pPr marL="519113" indent="-285750">
              <a:buFont typeface="Arial" pitchFamily="34" charset="0"/>
              <a:buChar char="•"/>
            </a:pPr>
            <a:r>
              <a:rPr lang="en-US" sz="1600" b="0" dirty="0" smtClean="0"/>
              <a:t>Calculate the baseline RSE for any given retirement year</a:t>
            </a:r>
          </a:p>
          <a:p>
            <a:pPr marL="742950" lvl="2" indent="-285750">
              <a:buFont typeface="Arial" pitchFamily="34" charset="0"/>
              <a:buChar char="•"/>
            </a:pPr>
            <a:r>
              <a:rPr lang="en-US" sz="1600" dirty="0" smtClean="0"/>
              <a:t>Project assets from savings and add to them other sources like Social Security</a:t>
            </a:r>
          </a:p>
          <a:p>
            <a:pPr marL="742950" lvl="2" indent="-285750">
              <a:buFont typeface="Arial" pitchFamily="34" charset="0"/>
              <a:buChar char="•"/>
            </a:pPr>
            <a:r>
              <a:rPr lang="en-US" sz="1600" b="0" dirty="0" smtClean="0"/>
              <a:t>Project basic living needs and basic expenses</a:t>
            </a:r>
          </a:p>
          <a:p>
            <a:pPr marL="519113" lvl="1" indent="-285750">
              <a:buFont typeface="Arial" pitchFamily="34" charset="0"/>
              <a:buChar char="•"/>
            </a:pPr>
            <a:r>
              <a:rPr lang="en-US" sz="1600" dirty="0" smtClean="0"/>
              <a:t>Adjust the baseline RSE by non-financial factors to achieve a final adjusted RSE</a:t>
            </a:r>
          </a:p>
          <a:p>
            <a:pPr marL="519113" lvl="1" indent="-285750">
              <a:buFont typeface="Arial" pitchFamily="34" charset="0"/>
              <a:buChar char="•"/>
            </a:pPr>
            <a:r>
              <a:rPr lang="en-US" sz="1600" b="0" dirty="0" smtClean="0"/>
              <a:t>Find a target retirement age based off of this methodology</a:t>
            </a:r>
          </a:p>
          <a:p>
            <a:pPr marL="285750" lvl="1" indent="-285750">
              <a:buFont typeface="Arial" pitchFamily="34" charset="0"/>
              <a:buChar char="•"/>
            </a:pPr>
            <a:endParaRPr lang="en-US" sz="1600" b="0" dirty="0"/>
          </a:p>
        </p:txBody>
      </p:sp>
      <p:graphicFrame>
        <p:nvGraphicFramePr>
          <p:cNvPr id="12" name="Chart 11"/>
          <p:cNvGraphicFramePr>
            <a:graphicFrameLocks/>
          </p:cNvGraphicFramePr>
          <p:nvPr>
            <p:extLst>
              <p:ext uri="{D42A27DB-BD31-4B8C-83A1-F6EECF244321}">
                <p14:modId xmlns:p14="http://schemas.microsoft.com/office/powerpoint/2010/main" val="1981577995"/>
              </p:ext>
            </p:extLst>
          </p:nvPr>
        </p:nvGraphicFramePr>
        <p:xfrm>
          <a:off x="1344428" y="1124744"/>
          <a:ext cx="6336704"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830D4EF1-2FB9-4CDA-AD22-D945B346B2F0}" type="slidenum">
              <a:rPr lang="en-GB" smtClean="0">
                <a:solidFill>
                  <a:srgbClr val="000000"/>
                </a:solidFill>
              </a:rPr>
              <a:pPr/>
              <a:t>17</a:t>
            </a:fld>
            <a:endParaRPr lang="en-GB" dirty="0">
              <a:solidFill>
                <a:srgbClr val="000000"/>
              </a:solidFill>
            </a:endParaRPr>
          </a:p>
        </p:txBody>
      </p:sp>
    </p:spTree>
    <p:extLst>
      <p:ext uri="{BB962C8B-B14F-4D97-AF65-F5344CB8AC3E}">
        <p14:creationId xmlns:p14="http://schemas.microsoft.com/office/powerpoint/2010/main" val="378516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Research Areas – Non-Financial Factors</a:t>
            </a:r>
            <a:endParaRPr lang="en-GB" dirty="0">
              <a:solidFill>
                <a:srgbClr val="E16E00"/>
              </a:solidFill>
            </a:endParaRPr>
          </a:p>
        </p:txBody>
      </p:sp>
      <p:sp>
        <p:nvSpPr>
          <p:cNvPr id="3" name="Content Placeholder 2"/>
          <p:cNvSpPr>
            <a:spLocks noGrp="1"/>
          </p:cNvSpPr>
          <p:nvPr>
            <p:ph idx="1"/>
            <p:custDataLst>
              <p:tags r:id="rId3"/>
            </p:custDataLst>
          </p:nvPr>
        </p:nvSpPr>
        <p:spPr>
          <a:xfrm>
            <a:off x="395536" y="1135584"/>
            <a:ext cx="8352928" cy="5400600"/>
          </a:xfrm>
        </p:spPr>
        <p:txBody>
          <a:bodyPr>
            <a:normAutofit/>
          </a:bodyPr>
          <a:lstStyle/>
          <a:p>
            <a:pPr lvl="2"/>
            <a:r>
              <a:rPr lang="en-GB" b="1" dirty="0" smtClean="0"/>
              <a:t>Health Status</a:t>
            </a:r>
          </a:p>
          <a:p>
            <a:pPr lvl="3"/>
            <a:r>
              <a:rPr lang="en-GB" dirty="0" smtClean="0"/>
              <a:t>Out-of-pocket health care costs are a large financial driver for retirees</a:t>
            </a:r>
          </a:p>
          <a:p>
            <a:pPr lvl="4"/>
            <a:r>
              <a:rPr lang="en-GB" sz="1800" dirty="0" smtClean="0"/>
              <a:t>Accounting must be done for the quality of  life one has in retired years</a:t>
            </a:r>
          </a:p>
          <a:p>
            <a:pPr lvl="4">
              <a:spcAft>
                <a:spcPts val="1200"/>
              </a:spcAft>
              <a:tabLst>
                <a:tab pos="1604963" algn="l"/>
              </a:tabLst>
            </a:pPr>
            <a:r>
              <a:rPr lang="en-GB" sz="1800" u="sng" dirty="0" smtClean="0"/>
              <a:t>Quality Adjusted Life Years</a:t>
            </a:r>
            <a:r>
              <a:rPr lang="en-GB" sz="1800" dirty="0" smtClean="0"/>
              <a:t> (QALYs) is a generally accepted health care assessment methodology that accounts for the difference in health states, possible disease interventions and expected outcomes of those interventions</a:t>
            </a:r>
            <a:br>
              <a:rPr lang="en-GB" sz="1800" dirty="0" smtClean="0"/>
            </a:br>
            <a:r>
              <a:rPr lang="en-GB" sz="1800" dirty="0" smtClean="0"/>
              <a:t/>
            </a:r>
            <a:br>
              <a:rPr lang="en-GB" sz="1800" dirty="0" smtClean="0"/>
            </a:br>
            <a:r>
              <a:rPr lang="en-GB" sz="1800" dirty="0"/>
              <a:t>	</a:t>
            </a:r>
            <a:r>
              <a:rPr lang="en-GB" sz="1800" dirty="0" smtClean="0"/>
              <a:t>QALYs = life expectancy x quality of remaining years of life</a:t>
            </a:r>
          </a:p>
          <a:p>
            <a:pPr lvl="2">
              <a:tabLst>
                <a:tab pos="1889125" algn="l"/>
              </a:tabLst>
            </a:pPr>
            <a:r>
              <a:rPr lang="en-GB" b="1" dirty="0" smtClean="0"/>
              <a:t>Adaptability</a:t>
            </a:r>
          </a:p>
          <a:p>
            <a:pPr lvl="3">
              <a:tabLst>
                <a:tab pos="1889125" algn="l"/>
              </a:tabLst>
            </a:pPr>
            <a:r>
              <a:rPr lang="en-GB" dirty="0" smtClean="0"/>
              <a:t>Higher paying jobs increase wealth with higher paying salaries and increased savings and benefits</a:t>
            </a:r>
          </a:p>
          <a:p>
            <a:pPr lvl="4">
              <a:tabLst>
                <a:tab pos="1889125" algn="l"/>
              </a:tabLst>
            </a:pPr>
            <a:r>
              <a:rPr lang="en-GB" sz="1800" dirty="0" smtClean="0"/>
              <a:t>Measurement of the value-acquired skills through working will show an increased asset level in retirement</a:t>
            </a:r>
          </a:p>
          <a:p>
            <a:pPr lvl="4">
              <a:spcAft>
                <a:spcPts val="1200"/>
              </a:spcAft>
              <a:tabLst>
                <a:tab pos="1889125" algn="l"/>
              </a:tabLst>
            </a:pPr>
            <a:r>
              <a:rPr lang="en-GB" sz="1800" dirty="0" smtClean="0"/>
              <a:t>More skilled retirees tend to have more utility from their means to generate income and reduce liabilities in retirement</a:t>
            </a:r>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18</a:t>
            </a:fld>
            <a:endParaRPr lang="en-GB" dirty="0">
              <a:solidFill>
                <a:prstClr val="black"/>
              </a:solidFill>
            </a:endParaRPr>
          </a:p>
        </p:txBody>
      </p:sp>
    </p:spTree>
    <p:custDataLst>
      <p:tags r:id="rId1"/>
    </p:custDataLst>
    <p:extLst>
      <p:ext uri="{BB962C8B-B14F-4D97-AF65-F5344CB8AC3E}">
        <p14:creationId xmlns:p14="http://schemas.microsoft.com/office/powerpoint/2010/main" val="475129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Research Areas – Non-Financial Factors</a:t>
            </a:r>
            <a:endParaRPr lang="en-GB" dirty="0">
              <a:solidFill>
                <a:srgbClr val="E16E00"/>
              </a:solidFill>
            </a:endParaRPr>
          </a:p>
        </p:txBody>
      </p:sp>
      <p:sp>
        <p:nvSpPr>
          <p:cNvPr id="3" name="Content Placeholder 2"/>
          <p:cNvSpPr>
            <a:spLocks noGrp="1"/>
          </p:cNvSpPr>
          <p:nvPr>
            <p:ph idx="1"/>
            <p:custDataLst>
              <p:tags r:id="rId3"/>
            </p:custDataLst>
          </p:nvPr>
        </p:nvSpPr>
        <p:spPr>
          <a:xfrm>
            <a:off x="467544" y="1303824"/>
            <a:ext cx="8167700" cy="5149512"/>
          </a:xfrm>
        </p:spPr>
        <p:txBody>
          <a:bodyPr>
            <a:normAutofit lnSpcReduction="10000"/>
          </a:bodyPr>
          <a:lstStyle/>
          <a:p>
            <a:pPr lvl="2">
              <a:tabLst>
                <a:tab pos="1889125" algn="l"/>
              </a:tabLst>
            </a:pPr>
            <a:r>
              <a:rPr lang="en-GB" b="1" dirty="0" smtClean="0"/>
              <a:t>Retirement Planning</a:t>
            </a:r>
          </a:p>
          <a:p>
            <a:pPr lvl="3">
              <a:tabLst>
                <a:tab pos="1889125" algn="l"/>
              </a:tabLst>
            </a:pPr>
            <a:r>
              <a:rPr lang="en-GB" sz="1700" dirty="0" smtClean="0"/>
              <a:t>The duration and extent of planning has a compound effect on the financial asset base</a:t>
            </a:r>
          </a:p>
          <a:p>
            <a:pPr lvl="4">
              <a:spcAft>
                <a:spcPts val="1200"/>
              </a:spcAft>
              <a:tabLst>
                <a:tab pos="1889125" algn="l"/>
              </a:tabLst>
            </a:pPr>
            <a:r>
              <a:rPr lang="en-GB" sz="1700" dirty="0" smtClean="0"/>
              <a:t>Having a financial cushion can effectively shelter one from shocks in retirement</a:t>
            </a:r>
          </a:p>
          <a:p>
            <a:pPr lvl="2">
              <a:tabLst>
                <a:tab pos="1889125" algn="l"/>
              </a:tabLst>
            </a:pPr>
            <a:r>
              <a:rPr lang="en-GB" b="1" dirty="0" smtClean="0"/>
              <a:t>Job Satisfaction</a:t>
            </a:r>
          </a:p>
          <a:p>
            <a:pPr lvl="3">
              <a:tabLst>
                <a:tab pos="1889125" algn="l"/>
              </a:tabLst>
            </a:pPr>
            <a:r>
              <a:rPr lang="en-GB" sz="1700" dirty="0" smtClean="0"/>
              <a:t>For many workers, early retirement is not solely a financial decision</a:t>
            </a:r>
          </a:p>
          <a:p>
            <a:pPr lvl="4">
              <a:tabLst>
                <a:tab pos="1889125" algn="l"/>
              </a:tabLst>
            </a:pPr>
            <a:r>
              <a:rPr lang="en-GB" sz="1700" dirty="0" smtClean="0"/>
              <a:t>We may account for the effects of </a:t>
            </a:r>
            <a:r>
              <a:rPr lang="en-GB" sz="1700" u="sng" dirty="0" smtClean="0"/>
              <a:t>physical and mental stress at work</a:t>
            </a:r>
            <a:r>
              <a:rPr lang="en-GB" sz="1700" dirty="0" smtClean="0"/>
              <a:t> as well as </a:t>
            </a:r>
            <a:r>
              <a:rPr lang="en-GB" sz="1700" u="sng" dirty="0" smtClean="0"/>
              <a:t>the desire to spend more time with family</a:t>
            </a:r>
            <a:r>
              <a:rPr lang="en-GB" sz="1700" dirty="0" smtClean="0"/>
              <a:t> with an opportunity-cost approach</a:t>
            </a:r>
          </a:p>
          <a:p>
            <a:pPr lvl="4">
              <a:spcAft>
                <a:spcPts val="1200"/>
              </a:spcAft>
              <a:tabLst>
                <a:tab pos="1889125" algn="l"/>
              </a:tabLst>
            </a:pPr>
            <a:r>
              <a:rPr lang="en-GB" sz="1700" dirty="0" smtClean="0"/>
              <a:t>This associated adjustment can then be used to quantify for the anticipated level of satisfaction gained or lost </a:t>
            </a:r>
            <a:r>
              <a:rPr lang="en-GB" sz="1700" i="1" dirty="0" smtClean="0"/>
              <a:t>within an expected retirement age window</a:t>
            </a:r>
          </a:p>
          <a:p>
            <a:pPr lvl="3">
              <a:tabLst>
                <a:tab pos="1889125" algn="l"/>
              </a:tabLst>
            </a:pPr>
            <a:r>
              <a:rPr lang="en-GB" sz="1700" dirty="0" smtClean="0"/>
              <a:t>A utility function is currently our methodology for adjusting job satisfaction  RSE</a:t>
            </a:r>
          </a:p>
          <a:p>
            <a:pPr lvl="4">
              <a:tabLst>
                <a:tab pos="1889125" algn="l"/>
              </a:tabLst>
            </a:pPr>
            <a:r>
              <a:rPr lang="en-GB" sz="1700" dirty="0" smtClean="0"/>
              <a:t>In the above example, we use a 50% factor to </a:t>
            </a:r>
            <a:r>
              <a:rPr lang="en-GB" sz="1700" dirty="0" smtClean="0">
                <a:solidFill>
                  <a:srgbClr val="FF0000"/>
                </a:solidFill>
              </a:rPr>
              <a:t>adjust</a:t>
            </a:r>
            <a:r>
              <a:rPr lang="en-GB" sz="1700" dirty="0" smtClean="0"/>
              <a:t> the </a:t>
            </a:r>
            <a:r>
              <a:rPr lang="en-GB" sz="1700" dirty="0" smtClean="0">
                <a:solidFill>
                  <a:srgbClr val="0000FF"/>
                </a:solidFill>
              </a:rPr>
              <a:t>calculated RSE</a:t>
            </a:r>
          </a:p>
          <a:p>
            <a:pPr lvl="4">
              <a:tabLst>
                <a:tab pos="1889125" algn="l"/>
              </a:tabLst>
            </a:pPr>
            <a:r>
              <a:rPr lang="en-GB" sz="1700" dirty="0" smtClean="0"/>
              <a:t>To proxy one’s level of job satisfaction, we will use occupation and national job rankings</a:t>
            </a:r>
          </a:p>
          <a:p>
            <a:pPr lvl="2">
              <a:tabLst>
                <a:tab pos="1889125" algn="l"/>
              </a:tabLst>
            </a:pPr>
            <a:endParaRPr lang="en-GB" dirty="0" smtClean="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19</a:t>
            </a:fld>
            <a:endParaRPr lang="en-GB" dirty="0">
              <a:solidFill>
                <a:prstClr val="black"/>
              </a:solidFill>
            </a:endParaRPr>
          </a:p>
        </p:txBody>
      </p:sp>
    </p:spTree>
    <p:custDataLst>
      <p:tags r:id="rId1"/>
    </p:custDataLst>
    <p:extLst>
      <p:ext uri="{BB962C8B-B14F-4D97-AF65-F5344CB8AC3E}">
        <p14:creationId xmlns:p14="http://schemas.microsoft.com/office/powerpoint/2010/main" val="204113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0070C0"/>
                </a:solidFill>
              </a:rPr>
              <a:t>Agenda</a:t>
            </a:r>
            <a:endParaRPr lang="en-GB" dirty="0">
              <a:solidFill>
                <a:srgbClr val="0070C0"/>
              </a:solidFill>
            </a:endParaRPr>
          </a:p>
        </p:txBody>
      </p:sp>
      <p:sp>
        <p:nvSpPr>
          <p:cNvPr id="3" name="Content Placeholder 2"/>
          <p:cNvSpPr>
            <a:spLocks noGrp="1"/>
          </p:cNvSpPr>
          <p:nvPr>
            <p:ph idx="1"/>
            <p:custDataLst>
              <p:tags r:id="rId3"/>
            </p:custDataLst>
          </p:nvPr>
        </p:nvSpPr>
        <p:spPr/>
        <p:txBody>
          <a:bodyPr/>
          <a:lstStyle/>
          <a:p>
            <a:pPr lvl="2">
              <a:buClr>
                <a:srgbClr val="0070C0"/>
              </a:buClr>
            </a:pPr>
            <a:r>
              <a:rPr lang="en-GB" dirty="0" smtClean="0"/>
              <a:t>Introductory </a:t>
            </a:r>
            <a:r>
              <a:rPr lang="en-GB" dirty="0"/>
              <a:t>remarks – Jay </a:t>
            </a:r>
            <a:r>
              <a:rPr lang="en-GB" dirty="0" smtClean="0"/>
              <a:t>Vadiveloo</a:t>
            </a:r>
            <a:endParaRPr lang="en-US" sz="1400" dirty="0" smtClean="0"/>
          </a:p>
          <a:p>
            <a:pPr lvl="2">
              <a:buClr>
                <a:srgbClr val="0070C0"/>
              </a:buClr>
            </a:pPr>
            <a:r>
              <a:rPr lang="en-GB" dirty="0" smtClean="0"/>
              <a:t>National </a:t>
            </a:r>
            <a:r>
              <a:rPr lang="en-GB" dirty="0"/>
              <a:t>Retirement Satisfaction Index project – Dr. Mark Abrahamson, </a:t>
            </a:r>
            <a:r>
              <a:rPr lang="en-GB" dirty="0" smtClean="0"/>
              <a:t>Executive Director - Roper </a:t>
            </a:r>
            <a:r>
              <a:rPr lang="en-GB" dirty="0"/>
              <a:t>Center, Gary Rohrig &amp; Yang Li, actuarial science graduate </a:t>
            </a:r>
            <a:r>
              <a:rPr lang="en-GB" dirty="0" smtClean="0"/>
              <a:t>students</a:t>
            </a:r>
            <a:endParaRPr lang="en-US" sz="1400" dirty="0" smtClean="0"/>
          </a:p>
          <a:p>
            <a:pPr lvl="2">
              <a:buClr>
                <a:srgbClr val="0070C0"/>
              </a:buClr>
            </a:pPr>
            <a:r>
              <a:rPr lang="en-GB" dirty="0" smtClean="0"/>
              <a:t>Risk </a:t>
            </a:r>
            <a:r>
              <a:rPr lang="en-GB" dirty="0"/>
              <a:t>management analysis of an </a:t>
            </a:r>
            <a:r>
              <a:rPr lang="en-GB" dirty="0" smtClean="0"/>
              <a:t>Insurance </a:t>
            </a:r>
            <a:r>
              <a:rPr lang="en-GB" dirty="0"/>
              <a:t>Marketing Organization – Amelia </a:t>
            </a:r>
            <a:r>
              <a:rPr lang="en-GB" dirty="0" smtClean="0"/>
              <a:t>Thacher</a:t>
            </a:r>
            <a:r>
              <a:rPr lang="en-GB" dirty="0"/>
              <a:t>, actuarial science undergraduate </a:t>
            </a:r>
            <a:r>
              <a:rPr lang="en-GB" dirty="0" smtClean="0"/>
              <a:t>student</a:t>
            </a:r>
            <a:endParaRPr lang="en-US" sz="1400" dirty="0" smtClean="0"/>
          </a:p>
          <a:p>
            <a:pPr lvl="2">
              <a:buClr>
                <a:srgbClr val="0070C0"/>
              </a:buClr>
            </a:pPr>
            <a:r>
              <a:rPr lang="en-GB" dirty="0" smtClean="0"/>
              <a:t>Knowlton </a:t>
            </a:r>
            <a:r>
              <a:rPr lang="en-GB" dirty="0"/>
              <a:t>Trust Fund project – Ralph Urban, Attorney General’s </a:t>
            </a:r>
            <a:r>
              <a:rPr lang="en-GB" dirty="0" smtClean="0"/>
              <a:t>Office</a:t>
            </a:r>
            <a:r>
              <a:rPr lang="en-GB" dirty="0"/>
              <a:t>, </a:t>
            </a:r>
            <a:r>
              <a:rPr lang="en-GB" dirty="0" smtClean="0"/>
              <a:t>UConn &amp; </a:t>
            </a:r>
            <a:r>
              <a:rPr lang="en-GB" dirty="0"/>
              <a:t>Gary Rohrig, actuarial science graduate </a:t>
            </a:r>
            <a:r>
              <a:rPr lang="en-GB" dirty="0" smtClean="0"/>
              <a:t>student</a:t>
            </a:r>
            <a:endParaRPr lang="en-US" sz="1400" dirty="0" smtClean="0"/>
          </a:p>
          <a:p>
            <a:pPr lvl="2">
              <a:buClr>
                <a:srgbClr val="0070C0"/>
              </a:buClr>
            </a:pPr>
            <a:r>
              <a:rPr lang="en-GB" dirty="0" smtClean="0"/>
              <a:t>Text </a:t>
            </a:r>
            <a:r>
              <a:rPr lang="en-GB" dirty="0"/>
              <a:t>on ERM for Small &amp; Medium-Sized Enterprises – Jay </a:t>
            </a:r>
            <a:r>
              <a:rPr lang="en-GB" dirty="0" smtClean="0"/>
              <a:t>Vadiveloo</a:t>
            </a:r>
            <a:endParaRPr lang="en-US" sz="1400" dirty="0" smtClean="0"/>
          </a:p>
          <a:p>
            <a:pPr lvl="2">
              <a:buClr>
                <a:srgbClr val="0070C0"/>
              </a:buClr>
            </a:pPr>
            <a:r>
              <a:rPr lang="en-GB" dirty="0" smtClean="0"/>
              <a:t>Feedback </a:t>
            </a:r>
            <a:r>
              <a:rPr lang="en-GB" dirty="0"/>
              <a:t>from Advisory Board </a:t>
            </a:r>
            <a:r>
              <a:rPr lang="en-GB" dirty="0" smtClean="0"/>
              <a:t>members</a:t>
            </a:r>
          </a:p>
          <a:p>
            <a:pPr marL="0" lvl="2" indent="0">
              <a:buNone/>
            </a:pPr>
            <a:endParaRPr lang="en-US" sz="1400" dirty="0"/>
          </a:p>
          <a:p>
            <a:pPr lvl="2"/>
            <a:endParaRPr lang="en-GB" dirty="0" smtClean="0"/>
          </a:p>
          <a:p>
            <a:pPr lvl="2"/>
            <a:endParaRPr lang="en-GB" sz="2400" b="1" dirty="0">
              <a:solidFill>
                <a:srgbClr val="0070C0"/>
              </a:solidFill>
              <a:latin typeface="+mj-lt"/>
              <a:ea typeface="+mj-ea"/>
              <a:cs typeface="+mj-cs"/>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pPr/>
              <a:t>2</a:t>
            </a:fld>
            <a:endParaRPr lang="en-GB" dirty="0"/>
          </a:p>
        </p:txBody>
      </p:sp>
    </p:spTree>
    <p:custDataLst>
      <p:tags r:id="rId1"/>
    </p:custDataLst>
    <p:extLst>
      <p:ext uri="{BB962C8B-B14F-4D97-AF65-F5344CB8AC3E}">
        <p14:creationId xmlns:p14="http://schemas.microsoft.com/office/powerpoint/2010/main" val="1391499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Areas – Non-Financial Factors</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62107361"/>
              </p:ext>
            </p:extLst>
          </p:nvPr>
        </p:nvGraphicFramePr>
        <p:xfrm>
          <a:off x="971600" y="1196752"/>
          <a:ext cx="6912768" cy="30221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59632" y="4509120"/>
            <a:ext cx="6408712" cy="1815882"/>
          </a:xfrm>
          <a:prstGeom prst="rect">
            <a:avLst/>
          </a:prstGeom>
          <a:noFill/>
        </p:spPr>
        <p:txBody>
          <a:bodyPr wrap="square" rtlCol="0">
            <a:spAutoFit/>
          </a:bodyPr>
          <a:lstStyle/>
          <a:p>
            <a:pPr marL="285750" indent="-285750">
              <a:buFont typeface="Arial" pitchFamily="34" charset="0"/>
              <a:buChar char="•"/>
            </a:pPr>
            <a:r>
              <a:rPr lang="en-US" sz="1600" b="1" dirty="0">
                <a:solidFill>
                  <a:srgbClr val="000000"/>
                </a:solidFill>
              </a:rPr>
              <a:t>Retiring </a:t>
            </a:r>
            <a:r>
              <a:rPr lang="en-US" sz="1600" b="1" dirty="0" smtClean="0">
                <a:solidFill>
                  <a:srgbClr val="000000"/>
                </a:solidFill>
              </a:rPr>
              <a:t>early – raises RSE</a:t>
            </a:r>
          </a:p>
          <a:p>
            <a:pPr marL="742950" lvl="1" indent="-285750">
              <a:buFont typeface="Arial" pitchFamily="34" charset="0"/>
              <a:buChar char="•"/>
            </a:pPr>
            <a:r>
              <a:rPr lang="en-US" sz="1600" dirty="0" smtClean="0">
                <a:solidFill>
                  <a:srgbClr val="000000"/>
                </a:solidFill>
              </a:rPr>
              <a:t>Want </a:t>
            </a:r>
            <a:r>
              <a:rPr lang="en-US" sz="1600" dirty="0">
                <a:solidFill>
                  <a:srgbClr val="000000"/>
                </a:solidFill>
              </a:rPr>
              <a:t>to give a boost to RSE to attribute for </a:t>
            </a:r>
            <a:r>
              <a:rPr lang="en-US" sz="1600" dirty="0" smtClean="0">
                <a:solidFill>
                  <a:srgbClr val="000000"/>
                </a:solidFill>
              </a:rPr>
              <a:t>the mental </a:t>
            </a:r>
            <a:r>
              <a:rPr lang="en-US" sz="1600" dirty="0">
                <a:solidFill>
                  <a:srgbClr val="000000"/>
                </a:solidFill>
              </a:rPr>
              <a:t>relief of early </a:t>
            </a:r>
            <a:r>
              <a:rPr lang="en-US" sz="1600" dirty="0" smtClean="0">
                <a:solidFill>
                  <a:srgbClr val="000000"/>
                </a:solidFill>
              </a:rPr>
              <a:t>retirement</a:t>
            </a:r>
          </a:p>
          <a:p>
            <a:pPr marL="285750" indent="-285750">
              <a:buFont typeface="Arial" pitchFamily="34" charset="0"/>
              <a:buChar char="•"/>
            </a:pPr>
            <a:endParaRPr lang="en-US" sz="1600" dirty="0">
              <a:solidFill>
                <a:srgbClr val="000000"/>
              </a:solidFill>
            </a:endParaRPr>
          </a:p>
          <a:p>
            <a:pPr marL="285750" indent="-285750">
              <a:buFont typeface="Arial" pitchFamily="34" charset="0"/>
              <a:buChar char="•"/>
            </a:pPr>
            <a:r>
              <a:rPr lang="en-US" sz="1600" b="1" dirty="0">
                <a:solidFill>
                  <a:srgbClr val="000000"/>
                </a:solidFill>
              </a:rPr>
              <a:t>Retiring </a:t>
            </a:r>
            <a:r>
              <a:rPr lang="en-US" sz="1600" b="1" dirty="0" smtClean="0">
                <a:solidFill>
                  <a:srgbClr val="000000"/>
                </a:solidFill>
              </a:rPr>
              <a:t>late – lowers RSE</a:t>
            </a:r>
          </a:p>
          <a:p>
            <a:pPr marL="742950" lvl="1" indent="-285750">
              <a:buFont typeface="Arial" pitchFamily="34" charset="0"/>
              <a:buChar char="•"/>
            </a:pPr>
            <a:r>
              <a:rPr lang="en-US" sz="1600" dirty="0" smtClean="0">
                <a:solidFill>
                  <a:srgbClr val="000000"/>
                </a:solidFill>
              </a:rPr>
              <a:t>Want </a:t>
            </a:r>
            <a:r>
              <a:rPr lang="en-US" sz="1600" dirty="0">
                <a:solidFill>
                  <a:srgbClr val="000000"/>
                </a:solidFill>
              </a:rPr>
              <a:t>to </a:t>
            </a:r>
            <a:r>
              <a:rPr lang="en-US" sz="1600" dirty="0" smtClean="0">
                <a:solidFill>
                  <a:srgbClr val="000000"/>
                </a:solidFill>
              </a:rPr>
              <a:t>show a penalty to RSE for the additional stress of being forced to retire late for undesirable financial reasons</a:t>
            </a:r>
            <a:endParaRPr lang="en-US" sz="1600" dirty="0">
              <a:solidFill>
                <a:srgbClr val="000000"/>
              </a:solidFill>
            </a:endParaRPr>
          </a:p>
        </p:txBody>
      </p:sp>
      <p:sp>
        <p:nvSpPr>
          <p:cNvPr id="15" name="Teardrop 14"/>
          <p:cNvSpPr/>
          <p:nvPr/>
        </p:nvSpPr>
        <p:spPr>
          <a:xfrm rot="16200000">
            <a:off x="5782076" y="2279780"/>
            <a:ext cx="1008113" cy="2016224"/>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6" name="TextBox 15"/>
          <p:cNvSpPr txBox="1"/>
          <p:nvPr/>
        </p:nvSpPr>
        <p:spPr>
          <a:xfrm>
            <a:off x="4994383" y="2888943"/>
            <a:ext cx="2016225" cy="738664"/>
          </a:xfrm>
          <a:prstGeom prst="rect">
            <a:avLst/>
          </a:prstGeom>
          <a:noFill/>
        </p:spPr>
        <p:txBody>
          <a:bodyPr wrap="square" rtlCol="0">
            <a:spAutoFit/>
          </a:bodyPr>
          <a:lstStyle/>
          <a:p>
            <a:pPr algn="r"/>
            <a:r>
              <a:rPr lang="en-US" sz="1400" dirty="0" smtClean="0">
                <a:solidFill>
                  <a:srgbClr val="000000"/>
                </a:solidFill>
              </a:rPr>
              <a:t>In this example, the target retirement</a:t>
            </a:r>
          </a:p>
          <a:p>
            <a:pPr algn="r"/>
            <a:r>
              <a:rPr lang="en-US" sz="1400" dirty="0" smtClean="0">
                <a:solidFill>
                  <a:srgbClr val="000000"/>
                </a:solidFill>
              </a:rPr>
              <a:t>age is 65</a:t>
            </a:r>
            <a:endParaRPr lang="en-US" sz="1400" dirty="0">
              <a:solidFill>
                <a:srgbClr val="000000"/>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solidFill>
              </a:rPr>
              <a:pPr/>
              <a:t>20</a:t>
            </a:fld>
            <a:endParaRPr lang="en-GB" dirty="0">
              <a:solidFill>
                <a:srgbClr val="000000"/>
              </a:solidFill>
            </a:endParaRPr>
          </a:p>
        </p:txBody>
      </p:sp>
    </p:spTree>
    <p:extLst>
      <p:ext uri="{BB962C8B-B14F-4D97-AF65-F5344CB8AC3E}">
        <p14:creationId xmlns:p14="http://schemas.microsoft.com/office/powerpoint/2010/main" val="733842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Index</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7864" y="1228725"/>
            <a:ext cx="5391150" cy="4400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1412776"/>
            <a:ext cx="2880320" cy="4801314"/>
          </a:xfrm>
          <a:prstGeom prst="rect">
            <a:avLst/>
          </a:prstGeom>
          <a:noFill/>
        </p:spPr>
        <p:txBody>
          <a:bodyPr wrap="square" rtlCol="0">
            <a:spAutoFit/>
          </a:bodyPr>
          <a:lstStyle/>
          <a:p>
            <a:r>
              <a:rPr lang="en-US" dirty="0" smtClean="0">
                <a:solidFill>
                  <a:srgbClr val="000000"/>
                </a:solidFill>
              </a:rPr>
              <a:t>The NRSI could lead to the development of an individual retirement planning tool.</a:t>
            </a:r>
          </a:p>
          <a:p>
            <a:endParaRPr lang="en-US" dirty="0">
              <a:solidFill>
                <a:srgbClr val="000000"/>
              </a:solidFill>
            </a:endParaRPr>
          </a:p>
          <a:p>
            <a:pPr marL="285750" indent="-285750">
              <a:buFont typeface="Arial" pitchFamily="34" charset="0"/>
              <a:buChar char="•"/>
            </a:pPr>
            <a:r>
              <a:rPr lang="en-US" dirty="0" smtClean="0">
                <a:solidFill>
                  <a:srgbClr val="000000"/>
                </a:solidFill>
              </a:rPr>
              <a:t>Incorporate the assumptions in the national Index</a:t>
            </a:r>
          </a:p>
          <a:p>
            <a:pPr marL="285750" indent="-285750">
              <a:buFont typeface="Arial" pitchFamily="34" charset="0"/>
              <a:buChar char="•"/>
            </a:pPr>
            <a:r>
              <a:rPr lang="en-US" dirty="0" smtClean="0">
                <a:solidFill>
                  <a:srgbClr val="000000"/>
                </a:solidFill>
              </a:rPr>
              <a:t>Make specific characteristics programmable from a client side</a:t>
            </a:r>
          </a:p>
          <a:p>
            <a:pPr marL="285750" indent="-285750">
              <a:buFont typeface="Arial" pitchFamily="34" charset="0"/>
              <a:buChar char="•"/>
            </a:pPr>
            <a:r>
              <a:rPr lang="en-US" dirty="0" smtClean="0">
                <a:solidFill>
                  <a:srgbClr val="000000"/>
                </a:solidFill>
              </a:rPr>
              <a:t>Make an simple yet elegant interface with features that improve the tools available already</a:t>
            </a:r>
            <a:endParaRPr lang="en-US" dirty="0">
              <a:solidFill>
                <a:srgbClr val="000000"/>
              </a:solidFill>
            </a:endParaRPr>
          </a:p>
        </p:txBody>
      </p:sp>
      <p:sp>
        <p:nvSpPr>
          <p:cNvPr id="7" name="TextBox 6"/>
          <p:cNvSpPr txBox="1"/>
          <p:nvPr/>
        </p:nvSpPr>
        <p:spPr>
          <a:xfrm>
            <a:off x="4067944" y="5805264"/>
            <a:ext cx="4248472" cy="477054"/>
          </a:xfrm>
          <a:prstGeom prst="rect">
            <a:avLst/>
          </a:prstGeom>
          <a:noFill/>
        </p:spPr>
        <p:txBody>
          <a:bodyPr wrap="square" rtlCol="0">
            <a:spAutoFit/>
          </a:bodyPr>
          <a:lstStyle/>
          <a:p>
            <a:pPr algn="ctr"/>
            <a:r>
              <a:rPr lang="en-US" sz="1400" dirty="0" smtClean="0">
                <a:solidFill>
                  <a:srgbClr val="000000"/>
                </a:solidFill>
              </a:rPr>
              <a:t>Above content furnished by Mint.com</a:t>
            </a:r>
          </a:p>
          <a:p>
            <a:pPr algn="ctr"/>
            <a:r>
              <a:rPr lang="en-US" sz="1100" dirty="0" smtClean="0">
                <a:solidFill>
                  <a:srgbClr val="000000"/>
                </a:solidFill>
              </a:rPr>
              <a:t>For demonstration purposes</a:t>
            </a:r>
            <a:endParaRPr lang="en-US" sz="1100" dirty="0">
              <a:solidFill>
                <a:srgbClr val="000000"/>
              </a:solidFill>
            </a:endParaRPr>
          </a:p>
        </p:txBody>
      </p:sp>
      <p:sp>
        <p:nvSpPr>
          <p:cNvPr id="8" name="Rectangle 7"/>
          <p:cNvSpPr/>
          <p:nvPr/>
        </p:nvSpPr>
        <p:spPr>
          <a:xfrm>
            <a:off x="4648159" y="1628800"/>
            <a:ext cx="1291993" cy="1097280"/>
          </a:xfrm>
          <a:prstGeom prst="rect">
            <a:avLst/>
          </a:prstGeom>
          <a:no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b="1" dirty="0" smtClean="0">
                <a:solidFill>
                  <a:srgbClr val="000000"/>
                </a:solidFill>
                <a:latin typeface="Arial Black" pitchFamily="34" charset="0"/>
              </a:rPr>
              <a:t>Health Status:</a:t>
            </a:r>
            <a:br>
              <a:rPr lang="en-US" sz="1050" b="1" dirty="0" smtClean="0">
                <a:solidFill>
                  <a:srgbClr val="000000"/>
                </a:solidFill>
                <a:latin typeface="Arial Black" pitchFamily="34" charset="0"/>
              </a:rPr>
            </a:br>
            <a:endParaRPr lang="en-US" sz="1050" b="1" dirty="0" smtClean="0">
              <a:solidFill>
                <a:srgbClr val="000000"/>
              </a:solidFill>
              <a:latin typeface="Arial Black" pitchFamily="34" charset="0"/>
            </a:endParaRPr>
          </a:p>
          <a:p>
            <a:r>
              <a:rPr lang="en-US" sz="1050" b="1" dirty="0" smtClean="0">
                <a:solidFill>
                  <a:srgbClr val="000000"/>
                </a:solidFill>
                <a:latin typeface="Arial Black" pitchFamily="34" charset="0"/>
              </a:rPr>
              <a:t>Occupation:</a:t>
            </a:r>
          </a:p>
          <a:p>
            <a:endParaRPr lang="en-US" sz="1050" b="1" dirty="0">
              <a:solidFill>
                <a:srgbClr val="000000"/>
              </a:solidFill>
              <a:latin typeface="Arial Black" pitchFamily="34" charset="0"/>
            </a:endParaRPr>
          </a:p>
          <a:p>
            <a:r>
              <a:rPr lang="en-US" sz="1050" b="1" dirty="0" smtClean="0">
                <a:solidFill>
                  <a:srgbClr val="000000"/>
                </a:solidFill>
                <a:latin typeface="Arial Black" pitchFamily="34" charset="0"/>
              </a:rPr>
              <a:t>Education:</a:t>
            </a:r>
          </a:p>
          <a:p>
            <a:pPr algn="ctr"/>
            <a:endParaRPr lang="en-US" sz="1000" b="1" dirty="0" smtClean="0">
              <a:solidFill>
                <a:srgbClr val="000000"/>
              </a:solidFill>
              <a:latin typeface="Arial Black" pitchFamily="34" charset="0"/>
            </a:endParaRPr>
          </a:p>
          <a:p>
            <a:pPr algn="ctr"/>
            <a:endParaRPr lang="en-US" sz="1050" b="1" dirty="0">
              <a:solidFill>
                <a:srgbClr val="000000"/>
              </a:solidFill>
            </a:endParaRPr>
          </a:p>
        </p:txBody>
      </p:sp>
      <p:sp>
        <p:nvSpPr>
          <p:cNvPr id="9" name="Rectangle 8"/>
          <p:cNvSpPr/>
          <p:nvPr/>
        </p:nvSpPr>
        <p:spPr>
          <a:xfrm>
            <a:off x="4788024" y="1844824"/>
            <a:ext cx="864096" cy="1440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rPr>
              <a:t>Excellent</a:t>
            </a:r>
            <a:endParaRPr lang="en-US" sz="1000" dirty="0">
              <a:solidFill>
                <a:srgbClr val="000000"/>
              </a:solidFill>
            </a:endParaRPr>
          </a:p>
        </p:txBody>
      </p:sp>
      <p:sp>
        <p:nvSpPr>
          <p:cNvPr id="11" name="Rectangle 10"/>
          <p:cNvSpPr/>
          <p:nvPr/>
        </p:nvSpPr>
        <p:spPr>
          <a:xfrm>
            <a:off x="4788024" y="2177440"/>
            <a:ext cx="864096" cy="1440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rPr>
              <a:t>Actuary</a:t>
            </a:r>
            <a:endParaRPr lang="en-US" sz="1000" dirty="0">
              <a:solidFill>
                <a:srgbClr val="000000"/>
              </a:solidFill>
            </a:endParaRPr>
          </a:p>
        </p:txBody>
      </p:sp>
      <p:sp>
        <p:nvSpPr>
          <p:cNvPr id="12" name="Rectangle 11"/>
          <p:cNvSpPr/>
          <p:nvPr/>
        </p:nvSpPr>
        <p:spPr>
          <a:xfrm>
            <a:off x="4788024" y="2492896"/>
            <a:ext cx="864096" cy="1440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rPr>
              <a:t>Masters</a:t>
            </a:r>
            <a:endParaRPr lang="en-US" sz="1000" dirty="0">
              <a:solidFill>
                <a:srgbClr val="000000"/>
              </a:solidFill>
            </a:endParaRPr>
          </a:p>
        </p:txBody>
      </p:sp>
      <p:sp>
        <p:nvSpPr>
          <p:cNvPr id="13" name="Rectangle 12"/>
          <p:cNvSpPr/>
          <p:nvPr/>
        </p:nvSpPr>
        <p:spPr>
          <a:xfrm>
            <a:off x="6217085" y="4531995"/>
            <a:ext cx="2171339" cy="697205"/>
          </a:xfrm>
          <a:prstGeom prst="rect">
            <a:avLst/>
          </a:prstGeom>
          <a:no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rgbClr val="000000"/>
                </a:solidFill>
                <a:latin typeface="Arial Black" pitchFamily="34" charset="0"/>
              </a:rPr>
              <a:t>Your Retirement Satisfaction Level is:</a:t>
            </a:r>
          </a:p>
          <a:p>
            <a:endParaRPr lang="en-US" sz="1000" b="1" dirty="0" smtClean="0">
              <a:solidFill>
                <a:srgbClr val="000000"/>
              </a:solidFill>
              <a:latin typeface="Arial Black" pitchFamily="34" charset="0"/>
            </a:endParaRPr>
          </a:p>
        </p:txBody>
      </p:sp>
      <p:sp>
        <p:nvSpPr>
          <p:cNvPr id="15" name="Rectangle 14"/>
          <p:cNvSpPr/>
          <p:nvPr/>
        </p:nvSpPr>
        <p:spPr>
          <a:xfrm>
            <a:off x="6901414" y="5013176"/>
            <a:ext cx="864096" cy="1440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95</a:t>
            </a:r>
            <a:endParaRPr lang="en-US" sz="1000" dirty="0">
              <a:solidFill>
                <a:srgbClr val="000000"/>
              </a:solidFill>
            </a:endParaRPr>
          </a:p>
        </p:txBody>
      </p:sp>
      <p:sp>
        <p:nvSpPr>
          <p:cNvPr id="10" name="Slide Number Placeholder 9"/>
          <p:cNvSpPr>
            <a:spLocks noGrp="1"/>
          </p:cNvSpPr>
          <p:nvPr>
            <p:ph type="sldNum" sz="quarter" idx="12"/>
          </p:nvPr>
        </p:nvSpPr>
        <p:spPr/>
        <p:txBody>
          <a:bodyPr/>
          <a:lstStyle/>
          <a:p>
            <a:fld id="{830D4EF1-2FB9-4CDA-AD22-D945B346B2F0}" type="slidenum">
              <a:rPr lang="en-GB" smtClean="0">
                <a:solidFill>
                  <a:srgbClr val="000000"/>
                </a:solidFill>
              </a:rPr>
              <a:pPr/>
              <a:t>21</a:t>
            </a:fld>
            <a:endParaRPr lang="en-GB" dirty="0">
              <a:solidFill>
                <a:srgbClr val="000000"/>
              </a:solidFill>
            </a:endParaRPr>
          </a:p>
        </p:txBody>
      </p:sp>
    </p:spTree>
    <p:extLst>
      <p:ext uri="{BB962C8B-B14F-4D97-AF65-F5344CB8AC3E}">
        <p14:creationId xmlns:p14="http://schemas.microsoft.com/office/powerpoint/2010/main" val="1943605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189434"/>
              </p:ext>
            </p:extLst>
          </p:nvPr>
        </p:nvGraphicFramePr>
        <p:xfrm>
          <a:off x="395288" y="1412875"/>
          <a:ext cx="8353425"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Notched Right Arrow 6"/>
          <p:cNvSpPr/>
          <p:nvPr/>
        </p:nvSpPr>
        <p:spPr>
          <a:xfrm rot="1654828">
            <a:off x="206491" y="2766989"/>
            <a:ext cx="2570377" cy="152286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We are here</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830D4EF1-2FB9-4CDA-AD22-D945B346B2F0}" type="slidenum">
              <a:rPr lang="en-GB" smtClean="0">
                <a:solidFill>
                  <a:srgbClr val="000000"/>
                </a:solidFill>
              </a:rPr>
              <a:pPr/>
              <a:t>22</a:t>
            </a:fld>
            <a:endParaRPr lang="en-GB" dirty="0">
              <a:solidFill>
                <a:srgbClr val="000000"/>
              </a:solidFill>
            </a:endParaRPr>
          </a:p>
        </p:txBody>
      </p:sp>
    </p:spTree>
    <p:extLst>
      <p:ext uri="{BB962C8B-B14F-4D97-AF65-F5344CB8AC3E}">
        <p14:creationId xmlns:p14="http://schemas.microsoft.com/office/powerpoint/2010/main" val="3673797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7" name="Content Placeholder 6"/>
          <p:cNvSpPr>
            <a:spLocks noGrp="1"/>
          </p:cNvSpPr>
          <p:nvPr>
            <p:ph idx="1"/>
          </p:nvPr>
        </p:nvSpPr>
        <p:spPr>
          <a:xfrm>
            <a:off x="395536" y="1196752"/>
            <a:ext cx="8352928" cy="5328592"/>
          </a:xfrm>
        </p:spPr>
        <p:txBody>
          <a:bodyPr>
            <a:noAutofit/>
          </a:bodyPr>
          <a:lstStyle/>
          <a:p>
            <a:r>
              <a:rPr lang="en-US" sz="1600" dirty="0" smtClean="0">
                <a:solidFill>
                  <a:schemeClr val="bg2"/>
                </a:solidFill>
              </a:rPr>
              <a:t>Towers Watson</a:t>
            </a:r>
          </a:p>
          <a:p>
            <a:r>
              <a:rPr lang="en-US" sz="1400" dirty="0"/>
              <a:t>Jay </a:t>
            </a:r>
            <a:r>
              <a:rPr lang="en-US" sz="1400" dirty="0" smtClean="0"/>
              <a:t>Vadiveloo, </a:t>
            </a:r>
            <a:r>
              <a:rPr lang="en-US" sz="1400" b="0" dirty="0"/>
              <a:t>PhD, FSA, MAAA, </a:t>
            </a:r>
            <a:r>
              <a:rPr lang="en-US" sz="1400" b="0" dirty="0" smtClean="0"/>
              <a:t>CFA – Project Director, Founder</a:t>
            </a:r>
            <a:endParaRPr lang="en-US" sz="1400" b="0" dirty="0"/>
          </a:p>
          <a:p>
            <a:endParaRPr lang="en-US" sz="1400" dirty="0" smtClean="0"/>
          </a:p>
          <a:p>
            <a:r>
              <a:rPr lang="en-US" sz="1600" dirty="0" smtClean="0">
                <a:solidFill>
                  <a:schemeClr val="bg2"/>
                </a:solidFill>
              </a:rPr>
              <a:t>UConn</a:t>
            </a:r>
            <a:endParaRPr lang="en-US" sz="1400" dirty="0">
              <a:solidFill>
                <a:schemeClr val="bg2"/>
              </a:solidFill>
            </a:endParaRPr>
          </a:p>
          <a:p>
            <a:r>
              <a:rPr lang="en-US" sz="1400" dirty="0" smtClean="0"/>
              <a:t>Faculty</a:t>
            </a:r>
          </a:p>
          <a:p>
            <a:pPr marL="285750" indent="-285750">
              <a:buFont typeface="Arial" pitchFamily="34" charset="0"/>
              <a:buChar char="•"/>
            </a:pPr>
            <a:r>
              <a:rPr lang="en-US" sz="1200" dirty="0"/>
              <a:t>James G. Bridgeman, </a:t>
            </a:r>
            <a:r>
              <a:rPr lang="en-US" sz="1200" b="0" dirty="0"/>
              <a:t>FSA, Associate Professor of Actuarial Science</a:t>
            </a:r>
          </a:p>
          <a:p>
            <a:pPr marL="285750" indent="-285750">
              <a:buFont typeface="Arial" pitchFamily="34" charset="0"/>
              <a:buChar char="•"/>
            </a:pPr>
            <a:r>
              <a:rPr lang="en-US" sz="1200" dirty="0"/>
              <a:t>Brian Hartman, </a:t>
            </a:r>
            <a:r>
              <a:rPr lang="en-US" sz="1200" b="0" dirty="0" smtClean="0"/>
              <a:t>PhD</a:t>
            </a:r>
            <a:r>
              <a:rPr lang="en-US" sz="1200" b="0" dirty="0"/>
              <a:t>, ASA, Assistant Professor of Actuarial Science</a:t>
            </a:r>
          </a:p>
          <a:p>
            <a:pPr marL="285750" indent="-285750">
              <a:buFont typeface="Arial" pitchFamily="34" charset="0"/>
              <a:buChar char="•"/>
            </a:pPr>
            <a:r>
              <a:rPr lang="en-US" sz="1200" dirty="0"/>
              <a:t>Joseph Golec, </a:t>
            </a:r>
            <a:r>
              <a:rPr lang="en-US" sz="1200" b="0" dirty="0" smtClean="0"/>
              <a:t>PhD</a:t>
            </a:r>
            <a:r>
              <a:rPr lang="en-US" sz="1200" b="0" dirty="0"/>
              <a:t>, Associate Professor at Finance Department</a:t>
            </a:r>
          </a:p>
          <a:p>
            <a:pPr marL="285750" indent="-285750">
              <a:buFont typeface="Arial" pitchFamily="34" charset="0"/>
              <a:buChar char="•"/>
            </a:pPr>
            <a:r>
              <a:rPr lang="en-US" sz="1200" dirty="0"/>
              <a:t>Richard Fortinsky, </a:t>
            </a:r>
            <a:r>
              <a:rPr lang="en-US" sz="1200" b="0" dirty="0" smtClean="0"/>
              <a:t>PhD</a:t>
            </a:r>
            <a:r>
              <a:rPr lang="en-US" sz="1200" b="0" dirty="0"/>
              <a:t>, Professor of Medicine, Physicians Health Services Endowed Chair in Geriatrics and Gerontology</a:t>
            </a:r>
          </a:p>
          <a:p>
            <a:pPr marL="285750" indent="-285750">
              <a:buFont typeface="Arial" pitchFamily="34" charset="0"/>
              <a:buChar char="•"/>
            </a:pPr>
            <a:r>
              <a:rPr lang="en-US" sz="1200" dirty="0"/>
              <a:t>Garry Lapidus, </a:t>
            </a:r>
            <a:r>
              <a:rPr lang="en-US" sz="1200" b="0" dirty="0"/>
              <a:t>PA-C, MPH, Director of Connecticut Children's Injury Prevention </a:t>
            </a:r>
            <a:r>
              <a:rPr lang="en-US" sz="1200" b="0" dirty="0" smtClean="0"/>
              <a:t>Center</a:t>
            </a:r>
            <a:endParaRPr lang="en-US" sz="1200" dirty="0" smtClean="0"/>
          </a:p>
          <a:p>
            <a:endParaRPr lang="en-US" sz="1400" dirty="0"/>
          </a:p>
          <a:p>
            <a:r>
              <a:rPr lang="en-US" sz="1400" dirty="0" smtClean="0"/>
              <a:t>Students</a:t>
            </a:r>
          </a:p>
          <a:p>
            <a:pPr marL="342900" indent="-342900">
              <a:buFont typeface="Arial" pitchFamily="34" charset="0"/>
              <a:buChar char="•"/>
            </a:pPr>
            <a:r>
              <a:rPr lang="en-US" sz="1200" dirty="0"/>
              <a:t>Tiran Chen, </a:t>
            </a:r>
            <a:r>
              <a:rPr lang="en-US" sz="1200" b="0" dirty="0" smtClean="0"/>
              <a:t>MS, </a:t>
            </a:r>
            <a:r>
              <a:rPr lang="en-US" sz="1200" b="0" dirty="0"/>
              <a:t>Statistic and Financial Math</a:t>
            </a:r>
          </a:p>
          <a:p>
            <a:pPr marL="342900" indent="-342900">
              <a:buFont typeface="Arial" pitchFamily="34" charset="0"/>
              <a:buChar char="•"/>
            </a:pPr>
            <a:r>
              <a:rPr lang="en-US" sz="1200" dirty="0"/>
              <a:t>Chris </a:t>
            </a:r>
            <a:r>
              <a:rPr lang="en-US" sz="1200" dirty="0" smtClean="0"/>
              <a:t>Adams, </a:t>
            </a:r>
            <a:r>
              <a:rPr lang="en-US" sz="1200" b="0" dirty="0" smtClean="0"/>
              <a:t>MS, </a:t>
            </a:r>
            <a:r>
              <a:rPr lang="en-US" sz="1200" b="0" dirty="0"/>
              <a:t>Actuarial Science</a:t>
            </a:r>
          </a:p>
          <a:p>
            <a:pPr marL="342900" indent="-342900">
              <a:buFont typeface="Arial" pitchFamily="34" charset="0"/>
              <a:buChar char="•"/>
            </a:pPr>
            <a:r>
              <a:rPr lang="en-US" sz="1200" dirty="0" smtClean="0"/>
              <a:t>Stephanie Sollars</a:t>
            </a:r>
            <a:r>
              <a:rPr lang="en-US" sz="1200" b="0" dirty="0" smtClean="0"/>
              <a:t>, MS, Actuarial Science</a:t>
            </a:r>
          </a:p>
          <a:p>
            <a:pPr marL="342900" indent="-342900">
              <a:buFont typeface="Arial" pitchFamily="34" charset="0"/>
              <a:buChar char="•"/>
            </a:pPr>
            <a:endParaRPr lang="en-US" sz="1200" b="0" dirty="0"/>
          </a:p>
          <a:p>
            <a:r>
              <a:rPr lang="en-US" sz="1400" dirty="0" smtClean="0"/>
              <a:t>Roper Center</a:t>
            </a:r>
          </a:p>
          <a:p>
            <a:pPr marL="342900" indent="-342900">
              <a:buFont typeface="Arial" pitchFamily="34" charset="0"/>
              <a:buChar char="•"/>
            </a:pPr>
            <a:r>
              <a:rPr lang="en-US" sz="1100" dirty="0" smtClean="0"/>
              <a:t>Lois Timms-Ferarra</a:t>
            </a:r>
          </a:p>
          <a:p>
            <a:pPr marL="342900" indent="-342900">
              <a:buFont typeface="Arial" pitchFamily="34" charset="0"/>
              <a:buChar char="•"/>
            </a:pPr>
            <a:r>
              <a:rPr lang="en-US" sz="1100" dirty="0" smtClean="0"/>
              <a:t>Mark Maynard</a:t>
            </a:r>
          </a:p>
          <a:p>
            <a:pPr marL="342900" indent="-342900">
              <a:buFont typeface="Arial" pitchFamily="34" charset="0"/>
              <a:buChar char="•"/>
            </a:pPr>
            <a:r>
              <a:rPr lang="en-US" sz="1100" dirty="0" smtClean="0"/>
              <a:t>Mark Abrahamson</a:t>
            </a:r>
            <a:endParaRPr lang="en-US" sz="1200" dirty="0"/>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solidFill>
              </a:rPr>
              <a:pPr/>
              <a:t>23</a:t>
            </a:fld>
            <a:endParaRPr lang="en-GB" dirty="0">
              <a:solidFill>
                <a:srgbClr val="000000"/>
              </a:solidFill>
            </a:endParaRPr>
          </a:p>
        </p:txBody>
      </p:sp>
    </p:spTree>
    <p:extLst>
      <p:ext uri="{BB962C8B-B14F-4D97-AF65-F5344CB8AC3E}">
        <p14:creationId xmlns:p14="http://schemas.microsoft.com/office/powerpoint/2010/main" val="3587223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268760"/>
            <a:ext cx="714375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custDataLst>
              <p:tags r:id="rId2"/>
            </p:custDataLst>
          </p:nvPr>
        </p:nvSpPr>
        <p:spPr/>
        <p:txBody>
          <a:bodyPr>
            <a:normAutofit/>
          </a:bodyPr>
          <a:lstStyle/>
          <a:p>
            <a:pPr algn="ctr"/>
            <a:r>
              <a:rPr lang="en-GB" dirty="0" smtClean="0"/>
              <a:t>Thank you, your questions are welcome</a:t>
            </a:r>
            <a:endParaRPr lang="en-GB"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rgbClr val="000000"/>
              </a:solidFill>
            </a:endParaRPr>
          </a:p>
        </p:txBody>
      </p:sp>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
            <a:ext cx="1571088" cy="54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30D4EF1-2FB9-4CDA-AD22-D945B346B2F0}" type="slidenum">
              <a:rPr lang="en-GB" smtClean="0">
                <a:solidFill>
                  <a:srgbClr val="000000"/>
                </a:solidFill>
              </a:rPr>
              <a:pPr/>
              <a:t>24</a:t>
            </a:fld>
            <a:endParaRPr lang="en-GB" dirty="0">
              <a:solidFill>
                <a:srgbClr val="000000"/>
              </a:solidFill>
            </a:endParaRPr>
          </a:p>
        </p:txBody>
      </p:sp>
    </p:spTree>
    <p:custDataLst>
      <p:tags r:id="rId1"/>
    </p:custDataLst>
    <p:extLst>
      <p:ext uri="{BB962C8B-B14F-4D97-AF65-F5344CB8AC3E}">
        <p14:creationId xmlns:p14="http://schemas.microsoft.com/office/powerpoint/2010/main" val="4189491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71600" y="1268760"/>
            <a:ext cx="714375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1556792"/>
            <a:ext cx="3600400" cy="738932"/>
          </a:xfrm>
        </p:spPr>
        <p:txBody>
          <a:bodyPr>
            <a:noAutofit/>
          </a:bodyPr>
          <a:lstStyle/>
          <a:p>
            <a:r>
              <a:rPr lang="en-US" sz="4800" dirty="0" smtClean="0"/>
              <a:t>Appendix</a:t>
            </a:r>
            <a:endParaRPr lang="en-US" sz="4800" dirty="0"/>
          </a:p>
        </p:txBody>
      </p:sp>
      <p:sp>
        <p:nvSpPr>
          <p:cNvPr id="11" name="Slide Number Placeholder 10"/>
          <p:cNvSpPr>
            <a:spLocks noGrp="1"/>
          </p:cNvSpPr>
          <p:nvPr>
            <p:ph type="sldNum" sz="quarter" idx="12"/>
          </p:nvPr>
        </p:nvSpPr>
        <p:spPr/>
        <p:txBody>
          <a:bodyPr/>
          <a:lstStyle/>
          <a:p>
            <a:fld id="{830D4EF1-2FB9-4CDA-AD22-D945B346B2F0}" type="slidenum">
              <a:rPr lang="en-GB" smtClean="0">
                <a:solidFill>
                  <a:srgbClr val="000000"/>
                </a:solidFill>
              </a:rPr>
              <a:pPr/>
              <a:t>25</a:t>
            </a:fld>
            <a:endParaRPr lang="en-GB" dirty="0">
              <a:solidFill>
                <a:srgbClr val="000000"/>
              </a:solidFill>
            </a:endParaRPr>
          </a:p>
        </p:txBody>
      </p:sp>
    </p:spTree>
    <p:extLst>
      <p:ext uri="{BB962C8B-B14F-4D97-AF65-F5344CB8AC3E}">
        <p14:creationId xmlns:p14="http://schemas.microsoft.com/office/powerpoint/2010/main" val="624112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GB" dirty="0" smtClean="0"/>
              <a:t>Non-Financial Variables– Relationships</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87921665"/>
              </p:ext>
            </p:extLst>
          </p:nvPr>
        </p:nvGraphicFramePr>
        <p:xfrm>
          <a:off x="323528" y="980728"/>
          <a:ext cx="8522772" cy="5443518"/>
        </p:xfrm>
        <a:graphic>
          <a:graphicData uri="http://schemas.openxmlformats.org/drawingml/2006/table">
            <a:tbl>
              <a:tblPr>
                <a:tableStyleId>{5C22544A-7EE6-4342-B048-85BDC9FD1C3A}</a:tableStyleId>
              </a:tblPr>
              <a:tblGrid>
                <a:gridCol w="661250"/>
                <a:gridCol w="1570998"/>
                <a:gridCol w="2160240"/>
                <a:gridCol w="1728192"/>
                <a:gridCol w="1728192"/>
                <a:gridCol w="673900"/>
              </a:tblGrid>
              <a:tr h="440688">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c>
                  <a:txBody>
                    <a:bodyPr/>
                    <a:lstStyle/>
                    <a:p>
                      <a:pPr algn="ctr" fontAlgn="ctr"/>
                      <a:r>
                        <a:rPr lang="en-US" sz="1200" u="none" strike="noStrike" dirty="0">
                          <a:effectLst/>
                        </a:rPr>
                        <a:t>Retirement</a:t>
                      </a:r>
                      <a:br>
                        <a:rPr lang="en-US" sz="1200" u="none" strike="noStrike" dirty="0">
                          <a:effectLst/>
                        </a:rPr>
                      </a:br>
                      <a:r>
                        <a:rPr lang="en-US" sz="1200" u="none" strike="noStrike" dirty="0">
                          <a:effectLst/>
                        </a:rPr>
                        <a:t>Planning</a:t>
                      </a:r>
                      <a:endParaRPr lang="en-US" sz="1200" b="0" i="0" u="none" strike="noStrike" dirty="0">
                        <a:solidFill>
                          <a:srgbClr val="000000"/>
                        </a:solidFill>
                        <a:effectLst/>
                        <a:latin typeface="Calibri"/>
                      </a:endParaRPr>
                    </a:p>
                  </a:txBody>
                  <a:tcPr marL="6974" marR="6974" marT="6974" marB="0" anchor="ctr">
                    <a:solidFill>
                      <a:srgbClr val="FFFF00"/>
                    </a:solidFill>
                  </a:tcPr>
                </a:tc>
                <a:tc>
                  <a:txBody>
                    <a:bodyPr/>
                    <a:lstStyle/>
                    <a:p>
                      <a:pPr algn="ctr" fontAlgn="ctr"/>
                      <a:r>
                        <a:rPr lang="en-US" sz="1200" u="none" strike="noStrike" dirty="0">
                          <a:effectLst/>
                        </a:rPr>
                        <a:t>Adaptability</a:t>
                      </a:r>
                      <a:endParaRPr lang="en-US" sz="1200" b="0" i="0" u="none" strike="noStrike" dirty="0">
                        <a:solidFill>
                          <a:srgbClr val="000000"/>
                        </a:solidFill>
                        <a:effectLst/>
                        <a:latin typeface="Calibri"/>
                      </a:endParaRPr>
                    </a:p>
                  </a:txBody>
                  <a:tcPr marL="6974" marR="6974" marT="6974" marB="0" anchor="ctr">
                    <a:solidFill>
                      <a:srgbClr val="92D050"/>
                    </a:solidFill>
                  </a:tcPr>
                </a:tc>
                <a:tc>
                  <a:txBody>
                    <a:bodyPr/>
                    <a:lstStyle/>
                    <a:p>
                      <a:pPr algn="ctr" fontAlgn="ctr"/>
                      <a:r>
                        <a:rPr lang="en-US" sz="1200" u="none" strike="noStrike" dirty="0">
                          <a:effectLst/>
                        </a:rPr>
                        <a:t>Job Satisfaction</a:t>
                      </a:r>
                      <a:endParaRPr lang="en-US" sz="1200" b="0" i="0" u="none" strike="noStrike" dirty="0">
                        <a:solidFill>
                          <a:srgbClr val="000000"/>
                        </a:solidFill>
                        <a:effectLst/>
                        <a:latin typeface="Calibri"/>
                      </a:endParaRPr>
                    </a:p>
                  </a:txBody>
                  <a:tcPr marL="6974" marR="6974" marT="6974" marB="0" anchor="ctr">
                    <a:solidFill>
                      <a:srgbClr val="00B0F0"/>
                    </a:solidFill>
                  </a:tcPr>
                </a:tc>
                <a:tc>
                  <a:txBody>
                    <a:bodyPr/>
                    <a:lstStyle/>
                    <a:p>
                      <a:pPr algn="ctr" fontAlgn="ctr"/>
                      <a:r>
                        <a:rPr lang="en-US" sz="1200" u="none" strike="noStrike" dirty="0">
                          <a:effectLst/>
                        </a:rPr>
                        <a:t>Health Status</a:t>
                      </a:r>
                      <a:endParaRPr lang="en-US" sz="1200" b="0" i="0" u="none" strike="noStrike" dirty="0">
                        <a:solidFill>
                          <a:srgbClr val="000000"/>
                        </a:solidFill>
                        <a:effectLst/>
                        <a:latin typeface="Calibri"/>
                      </a:endParaRPr>
                    </a:p>
                  </a:txBody>
                  <a:tcPr marL="6974" marR="6974" marT="6974" marB="0" anchor="ctr">
                    <a:solidFill>
                      <a:srgbClr val="FFC000"/>
                    </a:solidFill>
                  </a:tcPr>
                </a:tc>
                <a:tc>
                  <a:txBody>
                    <a:bodyPr/>
                    <a:lstStyle/>
                    <a:p>
                      <a:pPr algn="ctr" fontAlgn="ctr"/>
                      <a:r>
                        <a:rPr lang="en-US" sz="1800" b="1" u="none" strike="noStrike" dirty="0">
                          <a:effectLst/>
                        </a:rPr>
                        <a:t>∆ Time</a:t>
                      </a:r>
                      <a:endParaRPr lang="en-US" sz="1800" b="1" i="0" u="none" strike="noStrike" dirty="0">
                        <a:solidFill>
                          <a:srgbClr val="000000"/>
                        </a:solidFill>
                        <a:effectLst/>
                        <a:latin typeface="Calibri"/>
                      </a:endParaRPr>
                    </a:p>
                  </a:txBody>
                  <a:tcPr marL="6974" marR="6974" marT="6974" marB="0" anchor="ctr">
                    <a:solidFill>
                      <a:srgbClr val="FF0000"/>
                    </a:solidFill>
                  </a:tcPr>
                </a:tc>
              </a:tr>
              <a:tr h="1370426">
                <a:tc>
                  <a:txBody>
                    <a:bodyPr/>
                    <a:lstStyle/>
                    <a:p>
                      <a:pPr algn="ctr" fontAlgn="ctr"/>
                      <a:r>
                        <a:rPr lang="en-US" sz="1200" u="none" strike="noStrike" dirty="0">
                          <a:effectLst/>
                        </a:rPr>
                        <a:t>Health Status</a:t>
                      </a:r>
                      <a:endParaRPr lang="en-US" sz="1200" b="0" i="0" u="none" strike="noStrike" dirty="0">
                        <a:solidFill>
                          <a:srgbClr val="000000"/>
                        </a:solidFill>
                        <a:effectLst/>
                        <a:latin typeface="Calibri"/>
                      </a:endParaRPr>
                    </a:p>
                  </a:txBody>
                  <a:tcPr marL="6974" marR="6974" marT="6974" marB="0" vert="vert270" anchor="ctr">
                    <a:solidFill>
                      <a:srgbClr val="FFC000"/>
                    </a:solidFill>
                  </a:tcPr>
                </a:tc>
                <a:tc>
                  <a:txBody>
                    <a:bodyPr/>
                    <a:lstStyle/>
                    <a:p>
                      <a:pPr algn="ctr" fontAlgn="ctr"/>
                      <a:r>
                        <a:rPr lang="en-US" sz="1200" u="none" strike="noStrike" dirty="0">
                          <a:effectLst/>
                        </a:rPr>
                        <a:t>If health status declines, an increase in retirement financial </a:t>
                      </a:r>
                      <a:r>
                        <a:rPr lang="en-US" sz="1200" u="none" strike="noStrike" dirty="0" smtClean="0">
                          <a:effectLst/>
                        </a:rPr>
                        <a:t>liabilities </a:t>
                      </a:r>
                      <a:r>
                        <a:rPr lang="en-US" sz="1200" u="none" strike="noStrike" dirty="0">
                          <a:effectLst/>
                        </a:rPr>
                        <a:t>may result</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learned interventions in health such as diet, exercise and disease preventions are in place, health will be positively impacted</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a job negatively  impacts health (hard labor, disease)  job satisfaction will decline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a:effectLst/>
                        </a:rPr>
                        <a:t>Fluctuates overall due to disease and intervention: Declines naturally with aging and accelerates near mortality</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219012">
                <a:tc>
                  <a:txBody>
                    <a:bodyPr/>
                    <a:lstStyle/>
                    <a:p>
                      <a:pPr algn="ctr" fontAlgn="ctr"/>
                      <a:r>
                        <a:rPr lang="en-US" sz="1200" u="none" strike="noStrike" dirty="0">
                          <a:effectLst/>
                        </a:rPr>
                        <a:t>Job Satisfaction</a:t>
                      </a:r>
                      <a:endParaRPr lang="en-US" sz="1200" b="0" i="0" u="none" strike="noStrike" dirty="0">
                        <a:solidFill>
                          <a:srgbClr val="000000"/>
                        </a:solidFill>
                        <a:effectLst/>
                        <a:latin typeface="Calibri"/>
                      </a:endParaRPr>
                    </a:p>
                  </a:txBody>
                  <a:tcPr marL="6974" marR="6974" marT="6974" marB="0" vert="vert270" anchor="ctr">
                    <a:solidFill>
                      <a:srgbClr val="00B0F0"/>
                    </a:solidFill>
                  </a:tcPr>
                </a:tc>
                <a:tc>
                  <a:txBody>
                    <a:bodyPr/>
                    <a:lstStyle/>
                    <a:p>
                      <a:pPr algn="ctr" fontAlgn="ctr"/>
                      <a:r>
                        <a:rPr lang="en-US" sz="1200" u="none" strike="noStrike" dirty="0">
                          <a:effectLst/>
                        </a:rPr>
                        <a:t>If a job offers good work-force benefit packages, job satisfaction will increase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a job requires highly </a:t>
                      </a:r>
                      <a:r>
                        <a:rPr lang="en-US" sz="1200" u="none" strike="noStrike" dirty="0" smtClean="0">
                          <a:effectLst/>
                        </a:rPr>
                        <a:t>adaptable </a:t>
                      </a:r>
                      <a:r>
                        <a:rPr lang="en-US" sz="1200" u="none" strike="noStrike" dirty="0">
                          <a:effectLst/>
                        </a:rPr>
                        <a:t>workers and gives </a:t>
                      </a:r>
                      <a:r>
                        <a:rPr lang="en-US" sz="1200" u="none" strike="noStrike" dirty="0" smtClean="0">
                          <a:effectLst/>
                        </a:rPr>
                        <a:t>opportunity </a:t>
                      </a:r>
                      <a:r>
                        <a:rPr lang="en-US" sz="1200" u="none" strike="noStrike" dirty="0">
                          <a:effectLst/>
                        </a:rPr>
                        <a:t>of  advancement tends to increase job satisfaction</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smtClean="0">
                          <a:effectLst/>
                        </a:rPr>
                        <a:t>Insignificant in </a:t>
                      </a:r>
                      <a:r>
                        <a:rPr lang="en-US" sz="1200" b="1" u="none" strike="noStrike" dirty="0">
                          <a:effectLst/>
                        </a:rPr>
                        <a:t>early career, but </a:t>
                      </a:r>
                      <a:r>
                        <a:rPr lang="en-US" sz="1200" b="1" u="none" strike="noStrike" dirty="0" smtClean="0">
                          <a:effectLst/>
                        </a:rPr>
                        <a:t>may stagnate </a:t>
                      </a:r>
                      <a:r>
                        <a:rPr lang="en-US" sz="1200" b="1" u="none" strike="noStrike" dirty="0">
                          <a:effectLst/>
                        </a:rPr>
                        <a:t>or </a:t>
                      </a:r>
                      <a:r>
                        <a:rPr lang="en-US" sz="1200" b="1" u="none" strike="noStrike" dirty="0" smtClean="0">
                          <a:effectLst/>
                        </a:rPr>
                        <a:t>decline </a:t>
                      </a:r>
                      <a:r>
                        <a:rPr lang="en-US" sz="1200" b="1" u="none" strike="noStrike" dirty="0">
                          <a:effectLst/>
                        </a:rPr>
                        <a:t>towards end of career </a:t>
                      </a:r>
                      <a:r>
                        <a:rPr lang="en-US" sz="1200" b="1" u="none" strike="noStrike" dirty="0" smtClean="0">
                          <a:effectLst/>
                        </a:rPr>
                        <a:t>(not a retiree factor)</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149233">
                <a:tc>
                  <a:txBody>
                    <a:bodyPr/>
                    <a:lstStyle/>
                    <a:p>
                      <a:pPr algn="ctr" fontAlgn="ctr"/>
                      <a:r>
                        <a:rPr lang="en-US" sz="1200" u="none" strike="noStrike" dirty="0">
                          <a:effectLst/>
                        </a:rPr>
                        <a:t>Adaptability</a:t>
                      </a:r>
                      <a:endParaRPr lang="en-US" sz="1200" b="0" i="0" u="none" strike="noStrike" dirty="0">
                        <a:solidFill>
                          <a:srgbClr val="000000"/>
                        </a:solidFill>
                        <a:effectLst/>
                        <a:latin typeface="Calibri"/>
                      </a:endParaRPr>
                    </a:p>
                  </a:txBody>
                  <a:tcPr marL="6974" marR="6974" marT="6974" marB="0" vert="vert270" anchor="ctr">
                    <a:solidFill>
                      <a:srgbClr val="92D050"/>
                    </a:solidFill>
                  </a:tcPr>
                </a:tc>
                <a:tc>
                  <a:txBody>
                    <a:bodyPr/>
                    <a:lstStyle/>
                    <a:p>
                      <a:pPr algn="ctr" fontAlgn="ctr"/>
                      <a:r>
                        <a:rPr lang="en-US" sz="1200" u="none" strike="noStrike" dirty="0">
                          <a:effectLst/>
                        </a:rPr>
                        <a:t>The more knowledge of retirement options the more likely planning for a fully satisfied retirement will be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a:effectLst/>
                        </a:rPr>
                        <a:t>Builds in early life with </a:t>
                      </a:r>
                      <a:r>
                        <a:rPr lang="en-US" sz="1200" b="1" u="none" strike="noStrike" dirty="0" smtClean="0">
                          <a:effectLst/>
                        </a:rPr>
                        <a:t>collegiate </a:t>
                      </a:r>
                      <a:r>
                        <a:rPr lang="en-US" sz="1200" b="1" u="none" strike="noStrike" dirty="0">
                          <a:effectLst/>
                        </a:rPr>
                        <a:t>and technical skill </a:t>
                      </a:r>
                      <a:r>
                        <a:rPr lang="en-US" sz="1200" b="1" u="none" strike="noStrike" dirty="0" smtClean="0">
                          <a:effectLst/>
                        </a:rPr>
                        <a:t>development, </a:t>
                      </a:r>
                      <a:r>
                        <a:rPr lang="en-US" sz="1200" b="1" u="none" strike="noStrike" dirty="0">
                          <a:effectLst/>
                        </a:rPr>
                        <a:t>but achieves </a:t>
                      </a:r>
                      <a:r>
                        <a:rPr lang="en-US" sz="1200" b="1" u="none" strike="noStrike" dirty="0" smtClean="0">
                          <a:effectLst/>
                        </a:rPr>
                        <a:t>stasis </a:t>
                      </a:r>
                      <a:r>
                        <a:rPr lang="en-US" sz="1200" b="1" u="none" strike="noStrike" dirty="0">
                          <a:effectLst/>
                        </a:rPr>
                        <a:t>after an attained level</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149233">
                <a:tc>
                  <a:txBody>
                    <a:bodyPr/>
                    <a:lstStyle/>
                    <a:p>
                      <a:pPr algn="ctr" fontAlgn="ctr"/>
                      <a:r>
                        <a:rPr lang="en-US" sz="1200" u="none" strike="noStrike" dirty="0">
                          <a:effectLst/>
                        </a:rPr>
                        <a:t>Retirement</a:t>
                      </a:r>
                      <a:br>
                        <a:rPr lang="en-US" sz="1200" u="none" strike="noStrike" dirty="0">
                          <a:effectLst/>
                        </a:rPr>
                      </a:br>
                      <a:r>
                        <a:rPr lang="en-US" sz="1200" u="none" strike="noStrike" dirty="0">
                          <a:effectLst/>
                        </a:rPr>
                        <a:t>Planning</a:t>
                      </a:r>
                      <a:endParaRPr lang="en-US" sz="1200" b="0" i="0" u="none" strike="noStrike" dirty="0">
                        <a:solidFill>
                          <a:srgbClr val="000000"/>
                        </a:solidFill>
                        <a:effectLst/>
                        <a:latin typeface="Calibri"/>
                      </a:endParaRPr>
                    </a:p>
                  </a:txBody>
                  <a:tcPr marL="6974" marR="6974" marT="6974" marB="0" vert="vert270" anchor="ctr">
                    <a:solidFill>
                      <a:srgbClr val="FFFF00"/>
                    </a:solidFill>
                  </a:tcPr>
                </a:tc>
                <a:tc>
                  <a:txBody>
                    <a:bodyPr/>
                    <a:lstStyle/>
                    <a:p>
                      <a:pPr algn="ctr" fontAlgn="ctr"/>
                      <a:r>
                        <a:rPr lang="en-US" sz="1200" b="1" u="none" strike="noStrike" dirty="0">
                          <a:effectLst/>
                        </a:rPr>
                        <a:t>Low in early career but increases steadily as years remaining in workforce diminish</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bl>
          </a:graphicData>
        </a:graphic>
      </p:graphicFrame>
      <p:sp>
        <p:nvSpPr>
          <p:cNvPr id="8" name="Rectangle 7"/>
          <p:cNvSpPr/>
          <p:nvPr/>
        </p:nvSpPr>
        <p:spPr>
          <a:xfrm>
            <a:off x="19202" y="2892287"/>
            <a:ext cx="9144000" cy="354362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solidFill>
              </a:rPr>
              <a:pPr/>
              <a:t>26</a:t>
            </a:fld>
            <a:endParaRPr lang="en-GB" dirty="0">
              <a:solidFill>
                <a:srgbClr val="000000"/>
              </a:solidFill>
            </a:endParaRPr>
          </a:p>
        </p:txBody>
      </p:sp>
    </p:spTree>
    <p:custDataLst>
      <p:tags r:id="rId1"/>
    </p:custDataLst>
    <p:extLst>
      <p:ext uri="{BB962C8B-B14F-4D97-AF65-F5344CB8AC3E}">
        <p14:creationId xmlns:p14="http://schemas.microsoft.com/office/powerpoint/2010/main" val="3556720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GB" dirty="0" smtClean="0"/>
              <a:t>Non-Financial Variables– Relationships</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12799112"/>
              </p:ext>
            </p:extLst>
          </p:nvPr>
        </p:nvGraphicFramePr>
        <p:xfrm>
          <a:off x="323528" y="980728"/>
          <a:ext cx="8522772" cy="5443518"/>
        </p:xfrm>
        <a:graphic>
          <a:graphicData uri="http://schemas.openxmlformats.org/drawingml/2006/table">
            <a:tbl>
              <a:tblPr>
                <a:tableStyleId>{5C22544A-7EE6-4342-B048-85BDC9FD1C3A}</a:tableStyleId>
              </a:tblPr>
              <a:tblGrid>
                <a:gridCol w="661250"/>
                <a:gridCol w="1570998"/>
                <a:gridCol w="2160240"/>
                <a:gridCol w="1728192"/>
                <a:gridCol w="1728192"/>
                <a:gridCol w="673900"/>
              </a:tblGrid>
              <a:tr h="440688">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c>
                  <a:txBody>
                    <a:bodyPr/>
                    <a:lstStyle/>
                    <a:p>
                      <a:pPr algn="ctr" fontAlgn="ctr"/>
                      <a:r>
                        <a:rPr lang="en-US" sz="1200" u="none" strike="noStrike" dirty="0">
                          <a:effectLst/>
                        </a:rPr>
                        <a:t>Retirement</a:t>
                      </a:r>
                      <a:br>
                        <a:rPr lang="en-US" sz="1200" u="none" strike="noStrike" dirty="0">
                          <a:effectLst/>
                        </a:rPr>
                      </a:br>
                      <a:r>
                        <a:rPr lang="en-US" sz="1200" u="none" strike="noStrike" dirty="0">
                          <a:effectLst/>
                        </a:rPr>
                        <a:t>Planning</a:t>
                      </a:r>
                      <a:endParaRPr lang="en-US" sz="1200" b="0" i="0" u="none" strike="noStrike" dirty="0">
                        <a:solidFill>
                          <a:srgbClr val="000000"/>
                        </a:solidFill>
                        <a:effectLst/>
                        <a:latin typeface="Calibri"/>
                      </a:endParaRPr>
                    </a:p>
                  </a:txBody>
                  <a:tcPr marL="6974" marR="6974" marT="6974" marB="0" anchor="ctr">
                    <a:solidFill>
                      <a:srgbClr val="FFFF00"/>
                    </a:solidFill>
                  </a:tcPr>
                </a:tc>
                <a:tc>
                  <a:txBody>
                    <a:bodyPr/>
                    <a:lstStyle/>
                    <a:p>
                      <a:pPr algn="ctr" fontAlgn="ctr"/>
                      <a:r>
                        <a:rPr lang="en-US" sz="1200" u="none" strike="noStrike" dirty="0">
                          <a:effectLst/>
                        </a:rPr>
                        <a:t>Adaptability</a:t>
                      </a:r>
                      <a:endParaRPr lang="en-US" sz="1200" b="0" i="0" u="none" strike="noStrike" dirty="0">
                        <a:solidFill>
                          <a:srgbClr val="000000"/>
                        </a:solidFill>
                        <a:effectLst/>
                        <a:latin typeface="Calibri"/>
                      </a:endParaRPr>
                    </a:p>
                  </a:txBody>
                  <a:tcPr marL="6974" marR="6974" marT="6974" marB="0" anchor="ctr">
                    <a:solidFill>
                      <a:srgbClr val="92D050"/>
                    </a:solidFill>
                  </a:tcPr>
                </a:tc>
                <a:tc>
                  <a:txBody>
                    <a:bodyPr/>
                    <a:lstStyle/>
                    <a:p>
                      <a:pPr algn="ctr" fontAlgn="ctr"/>
                      <a:r>
                        <a:rPr lang="en-US" sz="1200" u="none" strike="noStrike" dirty="0">
                          <a:effectLst/>
                        </a:rPr>
                        <a:t>Job Satisfaction</a:t>
                      </a:r>
                      <a:endParaRPr lang="en-US" sz="1200" b="0" i="0" u="none" strike="noStrike" dirty="0">
                        <a:solidFill>
                          <a:srgbClr val="000000"/>
                        </a:solidFill>
                        <a:effectLst/>
                        <a:latin typeface="Calibri"/>
                      </a:endParaRPr>
                    </a:p>
                  </a:txBody>
                  <a:tcPr marL="6974" marR="6974" marT="6974" marB="0" anchor="ctr">
                    <a:solidFill>
                      <a:srgbClr val="00B0F0"/>
                    </a:solidFill>
                  </a:tcPr>
                </a:tc>
                <a:tc>
                  <a:txBody>
                    <a:bodyPr/>
                    <a:lstStyle/>
                    <a:p>
                      <a:pPr algn="ctr" fontAlgn="ctr"/>
                      <a:r>
                        <a:rPr lang="en-US" sz="1200" u="none" strike="noStrike" dirty="0">
                          <a:effectLst/>
                        </a:rPr>
                        <a:t>Health Status</a:t>
                      </a:r>
                      <a:endParaRPr lang="en-US" sz="1200" b="0" i="0" u="none" strike="noStrike" dirty="0">
                        <a:solidFill>
                          <a:srgbClr val="000000"/>
                        </a:solidFill>
                        <a:effectLst/>
                        <a:latin typeface="Calibri"/>
                      </a:endParaRPr>
                    </a:p>
                  </a:txBody>
                  <a:tcPr marL="6974" marR="6974" marT="6974" marB="0" anchor="ctr">
                    <a:solidFill>
                      <a:srgbClr val="FFC000"/>
                    </a:solidFill>
                  </a:tcPr>
                </a:tc>
                <a:tc>
                  <a:txBody>
                    <a:bodyPr/>
                    <a:lstStyle/>
                    <a:p>
                      <a:pPr algn="ctr" fontAlgn="ctr"/>
                      <a:r>
                        <a:rPr lang="en-US" sz="1800" b="1" u="none" strike="noStrike" dirty="0">
                          <a:effectLst/>
                        </a:rPr>
                        <a:t>∆ Time</a:t>
                      </a:r>
                      <a:endParaRPr lang="en-US" sz="1800" b="1" i="0" u="none" strike="noStrike" dirty="0">
                        <a:solidFill>
                          <a:srgbClr val="000000"/>
                        </a:solidFill>
                        <a:effectLst/>
                        <a:latin typeface="Calibri"/>
                      </a:endParaRPr>
                    </a:p>
                  </a:txBody>
                  <a:tcPr marL="6974" marR="6974" marT="6974" marB="0" anchor="ctr">
                    <a:solidFill>
                      <a:srgbClr val="FF0000"/>
                    </a:solidFill>
                  </a:tcPr>
                </a:tc>
              </a:tr>
              <a:tr h="1370426">
                <a:tc>
                  <a:txBody>
                    <a:bodyPr/>
                    <a:lstStyle/>
                    <a:p>
                      <a:pPr algn="ctr" fontAlgn="ctr"/>
                      <a:r>
                        <a:rPr lang="en-US" sz="1200" u="none" strike="noStrike" dirty="0">
                          <a:effectLst/>
                        </a:rPr>
                        <a:t>Health Status</a:t>
                      </a:r>
                      <a:endParaRPr lang="en-US" sz="1200" b="0" i="0" u="none" strike="noStrike" dirty="0">
                        <a:solidFill>
                          <a:srgbClr val="000000"/>
                        </a:solidFill>
                        <a:effectLst/>
                        <a:latin typeface="Calibri"/>
                      </a:endParaRPr>
                    </a:p>
                  </a:txBody>
                  <a:tcPr marL="6974" marR="6974" marT="6974" marB="0" vert="vert270" anchor="ctr">
                    <a:solidFill>
                      <a:srgbClr val="FFC000"/>
                    </a:solidFill>
                  </a:tcPr>
                </a:tc>
                <a:tc>
                  <a:txBody>
                    <a:bodyPr/>
                    <a:lstStyle/>
                    <a:p>
                      <a:pPr algn="ctr" fontAlgn="ctr"/>
                      <a:r>
                        <a:rPr lang="en-US" sz="1200" u="none" strike="noStrike" dirty="0">
                          <a:effectLst/>
                        </a:rPr>
                        <a:t>If health status declines, an increase in retirement financial </a:t>
                      </a:r>
                      <a:r>
                        <a:rPr lang="en-US" sz="1200" u="none" strike="noStrike" dirty="0" smtClean="0">
                          <a:effectLst/>
                        </a:rPr>
                        <a:t>liabilities </a:t>
                      </a:r>
                      <a:r>
                        <a:rPr lang="en-US" sz="1200" u="none" strike="noStrike" dirty="0">
                          <a:effectLst/>
                        </a:rPr>
                        <a:t>may result</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learned interventions in health such as diet, exercise and disease preventions are in place, health will be positively impacted</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a job negatively  impacts health (hard labor, disease)  job satisfaction will decline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a:effectLst/>
                        </a:rPr>
                        <a:t>Fluctuates overall due to disease and intervention: Declines naturally with aging and accelerates near mortality</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219012">
                <a:tc>
                  <a:txBody>
                    <a:bodyPr/>
                    <a:lstStyle/>
                    <a:p>
                      <a:pPr algn="ctr" fontAlgn="ctr"/>
                      <a:r>
                        <a:rPr lang="en-US" sz="1200" u="none" strike="noStrike" dirty="0">
                          <a:effectLst/>
                        </a:rPr>
                        <a:t>Job Satisfaction</a:t>
                      </a:r>
                      <a:endParaRPr lang="en-US" sz="1200" b="0" i="0" u="none" strike="noStrike" dirty="0">
                        <a:solidFill>
                          <a:srgbClr val="000000"/>
                        </a:solidFill>
                        <a:effectLst/>
                        <a:latin typeface="Calibri"/>
                      </a:endParaRPr>
                    </a:p>
                  </a:txBody>
                  <a:tcPr marL="6974" marR="6974" marT="6974" marB="0" vert="vert270" anchor="ctr">
                    <a:solidFill>
                      <a:srgbClr val="00B0F0"/>
                    </a:solidFill>
                  </a:tcPr>
                </a:tc>
                <a:tc>
                  <a:txBody>
                    <a:bodyPr/>
                    <a:lstStyle/>
                    <a:p>
                      <a:pPr algn="ctr" fontAlgn="ctr"/>
                      <a:r>
                        <a:rPr lang="en-US" sz="1200" u="none" strike="noStrike" dirty="0">
                          <a:effectLst/>
                        </a:rPr>
                        <a:t>If a job offers good work-force benefit packages, job satisfaction will increase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a job requires highly </a:t>
                      </a:r>
                      <a:r>
                        <a:rPr lang="en-US" sz="1200" u="none" strike="noStrike" dirty="0" smtClean="0">
                          <a:effectLst/>
                        </a:rPr>
                        <a:t>adaptable </a:t>
                      </a:r>
                      <a:r>
                        <a:rPr lang="en-US" sz="1200" u="none" strike="noStrike" dirty="0">
                          <a:effectLst/>
                        </a:rPr>
                        <a:t>workers and gives </a:t>
                      </a:r>
                      <a:r>
                        <a:rPr lang="en-US" sz="1200" u="none" strike="noStrike" dirty="0" smtClean="0">
                          <a:effectLst/>
                        </a:rPr>
                        <a:t>opportunity </a:t>
                      </a:r>
                      <a:r>
                        <a:rPr lang="en-US" sz="1200" u="none" strike="noStrike" dirty="0">
                          <a:effectLst/>
                        </a:rPr>
                        <a:t>of  advancement tends to increase job satisfaction</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smtClean="0">
                          <a:effectLst/>
                        </a:rPr>
                        <a:t>Insignificant in </a:t>
                      </a:r>
                      <a:r>
                        <a:rPr lang="en-US" sz="1200" b="1" u="none" strike="noStrike" dirty="0">
                          <a:effectLst/>
                        </a:rPr>
                        <a:t>early career, but </a:t>
                      </a:r>
                      <a:r>
                        <a:rPr lang="en-US" sz="1200" b="1" u="none" strike="noStrike" dirty="0" smtClean="0">
                          <a:effectLst/>
                        </a:rPr>
                        <a:t>may stagnate </a:t>
                      </a:r>
                      <a:r>
                        <a:rPr lang="en-US" sz="1200" b="1" u="none" strike="noStrike" dirty="0">
                          <a:effectLst/>
                        </a:rPr>
                        <a:t>or </a:t>
                      </a:r>
                      <a:r>
                        <a:rPr lang="en-US" sz="1200" b="1" u="none" strike="noStrike" dirty="0" smtClean="0">
                          <a:effectLst/>
                        </a:rPr>
                        <a:t>decline </a:t>
                      </a:r>
                      <a:r>
                        <a:rPr lang="en-US" sz="1200" b="1" u="none" strike="noStrike" dirty="0">
                          <a:effectLst/>
                        </a:rPr>
                        <a:t>towards end of career </a:t>
                      </a:r>
                      <a:r>
                        <a:rPr lang="en-US" sz="1200" b="1" u="none" strike="noStrike" dirty="0" smtClean="0">
                          <a:effectLst/>
                        </a:rPr>
                        <a:t>(not a retiree factor)</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149233">
                <a:tc>
                  <a:txBody>
                    <a:bodyPr/>
                    <a:lstStyle/>
                    <a:p>
                      <a:pPr algn="ctr" fontAlgn="ctr"/>
                      <a:r>
                        <a:rPr lang="en-US" sz="1200" u="none" strike="noStrike" dirty="0">
                          <a:effectLst/>
                        </a:rPr>
                        <a:t>Adaptability</a:t>
                      </a:r>
                      <a:endParaRPr lang="en-US" sz="1200" b="0" i="0" u="none" strike="noStrike" dirty="0">
                        <a:solidFill>
                          <a:srgbClr val="000000"/>
                        </a:solidFill>
                        <a:effectLst/>
                        <a:latin typeface="Calibri"/>
                      </a:endParaRPr>
                    </a:p>
                  </a:txBody>
                  <a:tcPr marL="6974" marR="6974" marT="6974" marB="0" vert="vert270" anchor="ctr">
                    <a:solidFill>
                      <a:srgbClr val="92D050"/>
                    </a:solidFill>
                  </a:tcPr>
                </a:tc>
                <a:tc>
                  <a:txBody>
                    <a:bodyPr/>
                    <a:lstStyle/>
                    <a:p>
                      <a:pPr algn="ctr" fontAlgn="ctr"/>
                      <a:r>
                        <a:rPr lang="en-US" sz="1200" u="none" strike="noStrike" dirty="0">
                          <a:effectLst/>
                        </a:rPr>
                        <a:t>The more knowledge of retirement options the more likely planning for a fully satisfied retirement will be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a:effectLst/>
                        </a:rPr>
                        <a:t>Builds in early life with </a:t>
                      </a:r>
                      <a:r>
                        <a:rPr lang="en-US" sz="1200" b="1" u="none" strike="noStrike" dirty="0" smtClean="0">
                          <a:effectLst/>
                        </a:rPr>
                        <a:t>collegiate </a:t>
                      </a:r>
                      <a:r>
                        <a:rPr lang="en-US" sz="1200" b="1" u="none" strike="noStrike" dirty="0">
                          <a:effectLst/>
                        </a:rPr>
                        <a:t>and technical skill </a:t>
                      </a:r>
                      <a:r>
                        <a:rPr lang="en-US" sz="1200" b="1" u="none" strike="noStrike" dirty="0" smtClean="0">
                          <a:effectLst/>
                        </a:rPr>
                        <a:t>development, </a:t>
                      </a:r>
                      <a:r>
                        <a:rPr lang="en-US" sz="1200" b="1" u="none" strike="noStrike" dirty="0">
                          <a:effectLst/>
                        </a:rPr>
                        <a:t>but achieves </a:t>
                      </a:r>
                      <a:r>
                        <a:rPr lang="en-US" sz="1200" b="1" u="none" strike="noStrike" dirty="0" smtClean="0">
                          <a:effectLst/>
                        </a:rPr>
                        <a:t>stasis </a:t>
                      </a:r>
                      <a:r>
                        <a:rPr lang="en-US" sz="1200" b="1" u="none" strike="noStrike" dirty="0">
                          <a:effectLst/>
                        </a:rPr>
                        <a:t>after an attained level</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149233">
                <a:tc>
                  <a:txBody>
                    <a:bodyPr/>
                    <a:lstStyle/>
                    <a:p>
                      <a:pPr algn="ctr" fontAlgn="ctr"/>
                      <a:r>
                        <a:rPr lang="en-US" sz="1200" u="none" strike="noStrike" dirty="0">
                          <a:effectLst/>
                        </a:rPr>
                        <a:t>Retirement</a:t>
                      </a:r>
                      <a:br>
                        <a:rPr lang="en-US" sz="1200" u="none" strike="noStrike" dirty="0">
                          <a:effectLst/>
                        </a:rPr>
                      </a:br>
                      <a:r>
                        <a:rPr lang="en-US" sz="1200" u="none" strike="noStrike" dirty="0">
                          <a:effectLst/>
                        </a:rPr>
                        <a:t>Planning</a:t>
                      </a:r>
                      <a:endParaRPr lang="en-US" sz="1200" b="0" i="0" u="none" strike="noStrike" dirty="0">
                        <a:solidFill>
                          <a:srgbClr val="000000"/>
                        </a:solidFill>
                        <a:effectLst/>
                        <a:latin typeface="Calibri"/>
                      </a:endParaRPr>
                    </a:p>
                  </a:txBody>
                  <a:tcPr marL="6974" marR="6974" marT="6974" marB="0" vert="vert270" anchor="ctr">
                    <a:solidFill>
                      <a:srgbClr val="FFFF00"/>
                    </a:solidFill>
                  </a:tcPr>
                </a:tc>
                <a:tc>
                  <a:txBody>
                    <a:bodyPr/>
                    <a:lstStyle/>
                    <a:p>
                      <a:pPr algn="ctr" fontAlgn="ctr"/>
                      <a:r>
                        <a:rPr lang="en-US" sz="1200" b="1" u="none" strike="noStrike" dirty="0">
                          <a:effectLst/>
                        </a:rPr>
                        <a:t>Low in early career but increases steadily as years remaining in workforce diminish</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bl>
          </a:graphicData>
        </a:graphic>
      </p:graphicFrame>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rgbClr val="000000"/>
              </a:solidFill>
            </a:endParaRPr>
          </a:p>
        </p:txBody>
      </p:sp>
      <p:sp>
        <p:nvSpPr>
          <p:cNvPr id="8" name="Rectangle 7"/>
          <p:cNvSpPr/>
          <p:nvPr/>
        </p:nvSpPr>
        <p:spPr>
          <a:xfrm>
            <a:off x="19202" y="1556792"/>
            <a:ext cx="9144000" cy="136815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19202" y="4077072"/>
            <a:ext cx="9124798" cy="237626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solidFill>
              </a:rPr>
              <a:pPr/>
              <a:t>27</a:t>
            </a:fld>
            <a:endParaRPr lang="en-GB" dirty="0">
              <a:solidFill>
                <a:srgbClr val="000000"/>
              </a:solidFill>
            </a:endParaRPr>
          </a:p>
        </p:txBody>
      </p:sp>
    </p:spTree>
    <p:custDataLst>
      <p:tags r:id="rId1"/>
    </p:custDataLst>
    <p:extLst>
      <p:ext uri="{BB962C8B-B14F-4D97-AF65-F5344CB8AC3E}">
        <p14:creationId xmlns:p14="http://schemas.microsoft.com/office/powerpoint/2010/main" val="2036558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GB" dirty="0" smtClean="0"/>
              <a:t>Non-Financial Variables– Relationships</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10647976"/>
              </p:ext>
            </p:extLst>
          </p:nvPr>
        </p:nvGraphicFramePr>
        <p:xfrm>
          <a:off x="323528" y="980728"/>
          <a:ext cx="8522772" cy="5443518"/>
        </p:xfrm>
        <a:graphic>
          <a:graphicData uri="http://schemas.openxmlformats.org/drawingml/2006/table">
            <a:tbl>
              <a:tblPr>
                <a:tableStyleId>{5C22544A-7EE6-4342-B048-85BDC9FD1C3A}</a:tableStyleId>
              </a:tblPr>
              <a:tblGrid>
                <a:gridCol w="661250"/>
                <a:gridCol w="1570998"/>
                <a:gridCol w="2160240"/>
                <a:gridCol w="1728192"/>
                <a:gridCol w="1728192"/>
                <a:gridCol w="673900"/>
              </a:tblGrid>
              <a:tr h="440688">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c>
                  <a:txBody>
                    <a:bodyPr/>
                    <a:lstStyle/>
                    <a:p>
                      <a:pPr algn="ctr" fontAlgn="ctr"/>
                      <a:r>
                        <a:rPr lang="en-US" sz="1200" u="none" strike="noStrike" dirty="0">
                          <a:effectLst/>
                        </a:rPr>
                        <a:t>Retirement</a:t>
                      </a:r>
                      <a:br>
                        <a:rPr lang="en-US" sz="1200" u="none" strike="noStrike" dirty="0">
                          <a:effectLst/>
                        </a:rPr>
                      </a:br>
                      <a:r>
                        <a:rPr lang="en-US" sz="1200" u="none" strike="noStrike" dirty="0">
                          <a:effectLst/>
                        </a:rPr>
                        <a:t>Planning</a:t>
                      </a:r>
                      <a:endParaRPr lang="en-US" sz="1200" b="0" i="0" u="none" strike="noStrike" dirty="0">
                        <a:solidFill>
                          <a:srgbClr val="000000"/>
                        </a:solidFill>
                        <a:effectLst/>
                        <a:latin typeface="Calibri"/>
                      </a:endParaRPr>
                    </a:p>
                  </a:txBody>
                  <a:tcPr marL="6974" marR="6974" marT="6974" marB="0" anchor="ctr">
                    <a:solidFill>
                      <a:srgbClr val="FFFF00"/>
                    </a:solidFill>
                  </a:tcPr>
                </a:tc>
                <a:tc>
                  <a:txBody>
                    <a:bodyPr/>
                    <a:lstStyle/>
                    <a:p>
                      <a:pPr algn="ctr" fontAlgn="ctr"/>
                      <a:r>
                        <a:rPr lang="en-US" sz="1200" u="none" strike="noStrike" dirty="0">
                          <a:effectLst/>
                        </a:rPr>
                        <a:t>Adaptability</a:t>
                      </a:r>
                      <a:endParaRPr lang="en-US" sz="1200" b="0" i="0" u="none" strike="noStrike" dirty="0">
                        <a:solidFill>
                          <a:srgbClr val="000000"/>
                        </a:solidFill>
                        <a:effectLst/>
                        <a:latin typeface="Calibri"/>
                      </a:endParaRPr>
                    </a:p>
                  </a:txBody>
                  <a:tcPr marL="6974" marR="6974" marT="6974" marB="0" anchor="ctr">
                    <a:solidFill>
                      <a:srgbClr val="92D050"/>
                    </a:solidFill>
                  </a:tcPr>
                </a:tc>
                <a:tc>
                  <a:txBody>
                    <a:bodyPr/>
                    <a:lstStyle/>
                    <a:p>
                      <a:pPr algn="ctr" fontAlgn="ctr"/>
                      <a:r>
                        <a:rPr lang="en-US" sz="1200" u="none" strike="noStrike" dirty="0">
                          <a:effectLst/>
                        </a:rPr>
                        <a:t>Job Satisfaction</a:t>
                      </a:r>
                      <a:endParaRPr lang="en-US" sz="1200" b="0" i="0" u="none" strike="noStrike" dirty="0">
                        <a:solidFill>
                          <a:srgbClr val="000000"/>
                        </a:solidFill>
                        <a:effectLst/>
                        <a:latin typeface="Calibri"/>
                      </a:endParaRPr>
                    </a:p>
                  </a:txBody>
                  <a:tcPr marL="6974" marR="6974" marT="6974" marB="0" anchor="ctr">
                    <a:solidFill>
                      <a:srgbClr val="00B0F0"/>
                    </a:solidFill>
                  </a:tcPr>
                </a:tc>
                <a:tc>
                  <a:txBody>
                    <a:bodyPr/>
                    <a:lstStyle/>
                    <a:p>
                      <a:pPr algn="ctr" fontAlgn="ctr"/>
                      <a:r>
                        <a:rPr lang="en-US" sz="1200" u="none" strike="noStrike" dirty="0">
                          <a:effectLst/>
                        </a:rPr>
                        <a:t>Health Status</a:t>
                      </a:r>
                      <a:endParaRPr lang="en-US" sz="1200" b="0" i="0" u="none" strike="noStrike" dirty="0">
                        <a:solidFill>
                          <a:srgbClr val="000000"/>
                        </a:solidFill>
                        <a:effectLst/>
                        <a:latin typeface="Calibri"/>
                      </a:endParaRPr>
                    </a:p>
                  </a:txBody>
                  <a:tcPr marL="6974" marR="6974" marT="6974" marB="0" anchor="ctr">
                    <a:solidFill>
                      <a:srgbClr val="FFC000"/>
                    </a:solidFill>
                  </a:tcPr>
                </a:tc>
                <a:tc>
                  <a:txBody>
                    <a:bodyPr/>
                    <a:lstStyle/>
                    <a:p>
                      <a:pPr algn="ctr" fontAlgn="ctr"/>
                      <a:r>
                        <a:rPr lang="en-US" sz="1800" b="1" u="none" strike="noStrike" dirty="0">
                          <a:effectLst/>
                        </a:rPr>
                        <a:t>∆ Time</a:t>
                      </a:r>
                      <a:endParaRPr lang="en-US" sz="1800" b="1" i="0" u="none" strike="noStrike" dirty="0">
                        <a:solidFill>
                          <a:srgbClr val="000000"/>
                        </a:solidFill>
                        <a:effectLst/>
                        <a:latin typeface="Calibri"/>
                      </a:endParaRPr>
                    </a:p>
                  </a:txBody>
                  <a:tcPr marL="6974" marR="6974" marT="6974" marB="0" anchor="ctr">
                    <a:solidFill>
                      <a:srgbClr val="FF0000"/>
                    </a:solidFill>
                  </a:tcPr>
                </a:tc>
              </a:tr>
              <a:tr h="1370426">
                <a:tc>
                  <a:txBody>
                    <a:bodyPr/>
                    <a:lstStyle/>
                    <a:p>
                      <a:pPr algn="ctr" fontAlgn="ctr"/>
                      <a:r>
                        <a:rPr lang="en-US" sz="1200" u="none" strike="noStrike" dirty="0">
                          <a:effectLst/>
                        </a:rPr>
                        <a:t>Health Status</a:t>
                      </a:r>
                      <a:endParaRPr lang="en-US" sz="1200" b="0" i="0" u="none" strike="noStrike" dirty="0">
                        <a:solidFill>
                          <a:srgbClr val="000000"/>
                        </a:solidFill>
                        <a:effectLst/>
                        <a:latin typeface="Calibri"/>
                      </a:endParaRPr>
                    </a:p>
                  </a:txBody>
                  <a:tcPr marL="6974" marR="6974" marT="6974" marB="0" vert="vert270" anchor="ctr">
                    <a:solidFill>
                      <a:srgbClr val="FFC000"/>
                    </a:solidFill>
                  </a:tcPr>
                </a:tc>
                <a:tc>
                  <a:txBody>
                    <a:bodyPr/>
                    <a:lstStyle/>
                    <a:p>
                      <a:pPr algn="ctr" fontAlgn="ctr"/>
                      <a:r>
                        <a:rPr lang="en-US" sz="1200" u="none" strike="noStrike" dirty="0">
                          <a:effectLst/>
                        </a:rPr>
                        <a:t>If health status declines, an increase in retirement financial </a:t>
                      </a:r>
                      <a:r>
                        <a:rPr lang="en-US" sz="1200" u="none" strike="noStrike" dirty="0" smtClean="0">
                          <a:effectLst/>
                        </a:rPr>
                        <a:t>liabilities </a:t>
                      </a:r>
                      <a:r>
                        <a:rPr lang="en-US" sz="1200" u="none" strike="noStrike" dirty="0">
                          <a:effectLst/>
                        </a:rPr>
                        <a:t>may result</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learned interventions in health such as diet, exercise and disease preventions are in place, health will be positively impacted</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a job negatively  impacts health (hard labor, disease)  job satisfaction will decline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a:effectLst/>
                        </a:rPr>
                        <a:t>Fluctuates overall due to disease and intervention: Declines naturally with aging and accelerates near mortality</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219012">
                <a:tc>
                  <a:txBody>
                    <a:bodyPr/>
                    <a:lstStyle/>
                    <a:p>
                      <a:pPr algn="ctr" fontAlgn="ctr"/>
                      <a:r>
                        <a:rPr lang="en-US" sz="1200" u="none" strike="noStrike" dirty="0">
                          <a:effectLst/>
                        </a:rPr>
                        <a:t>Job Satisfaction</a:t>
                      </a:r>
                      <a:endParaRPr lang="en-US" sz="1200" b="0" i="0" u="none" strike="noStrike" dirty="0">
                        <a:solidFill>
                          <a:srgbClr val="000000"/>
                        </a:solidFill>
                        <a:effectLst/>
                        <a:latin typeface="Calibri"/>
                      </a:endParaRPr>
                    </a:p>
                  </a:txBody>
                  <a:tcPr marL="6974" marR="6974" marT="6974" marB="0" vert="vert270" anchor="ctr">
                    <a:solidFill>
                      <a:srgbClr val="00B0F0"/>
                    </a:solidFill>
                  </a:tcPr>
                </a:tc>
                <a:tc>
                  <a:txBody>
                    <a:bodyPr/>
                    <a:lstStyle/>
                    <a:p>
                      <a:pPr algn="ctr" fontAlgn="ctr"/>
                      <a:r>
                        <a:rPr lang="en-US" sz="1200" u="none" strike="noStrike" dirty="0">
                          <a:effectLst/>
                        </a:rPr>
                        <a:t>If a job offers good work-force benefit packages, job satisfaction will increase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u="none" strike="noStrike" dirty="0">
                          <a:effectLst/>
                        </a:rPr>
                        <a:t>If a job requires highly </a:t>
                      </a:r>
                      <a:r>
                        <a:rPr lang="en-US" sz="1200" u="none" strike="noStrike" dirty="0" smtClean="0">
                          <a:effectLst/>
                        </a:rPr>
                        <a:t>adaptable </a:t>
                      </a:r>
                      <a:r>
                        <a:rPr lang="en-US" sz="1200" u="none" strike="noStrike" dirty="0">
                          <a:effectLst/>
                        </a:rPr>
                        <a:t>workers and gives </a:t>
                      </a:r>
                      <a:r>
                        <a:rPr lang="en-US" sz="1200" u="none" strike="noStrike" dirty="0" smtClean="0">
                          <a:effectLst/>
                        </a:rPr>
                        <a:t>opportunity </a:t>
                      </a:r>
                      <a:r>
                        <a:rPr lang="en-US" sz="1200" u="none" strike="noStrike" dirty="0">
                          <a:effectLst/>
                        </a:rPr>
                        <a:t>of  advancement tends to increase job satisfaction</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smtClean="0">
                          <a:effectLst/>
                        </a:rPr>
                        <a:t>Insignificant in </a:t>
                      </a:r>
                      <a:r>
                        <a:rPr lang="en-US" sz="1200" b="1" u="none" strike="noStrike" dirty="0">
                          <a:effectLst/>
                        </a:rPr>
                        <a:t>early career, but </a:t>
                      </a:r>
                      <a:r>
                        <a:rPr lang="en-US" sz="1200" b="1" u="none" strike="noStrike" dirty="0" smtClean="0">
                          <a:effectLst/>
                        </a:rPr>
                        <a:t>may stagnate </a:t>
                      </a:r>
                      <a:r>
                        <a:rPr lang="en-US" sz="1200" b="1" u="none" strike="noStrike" dirty="0">
                          <a:effectLst/>
                        </a:rPr>
                        <a:t>or </a:t>
                      </a:r>
                      <a:r>
                        <a:rPr lang="en-US" sz="1200" b="1" u="none" strike="noStrike" dirty="0" smtClean="0">
                          <a:effectLst/>
                        </a:rPr>
                        <a:t>decline </a:t>
                      </a:r>
                      <a:r>
                        <a:rPr lang="en-US" sz="1200" b="1" u="none" strike="noStrike" dirty="0">
                          <a:effectLst/>
                        </a:rPr>
                        <a:t>towards end of career </a:t>
                      </a:r>
                      <a:r>
                        <a:rPr lang="en-US" sz="1200" b="1" u="none" strike="noStrike" dirty="0" smtClean="0">
                          <a:effectLst/>
                        </a:rPr>
                        <a:t>(not a retiree factor)</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149233">
                <a:tc>
                  <a:txBody>
                    <a:bodyPr/>
                    <a:lstStyle/>
                    <a:p>
                      <a:pPr algn="ctr" fontAlgn="ctr"/>
                      <a:r>
                        <a:rPr lang="en-US" sz="1200" u="none" strike="noStrike" dirty="0">
                          <a:effectLst/>
                        </a:rPr>
                        <a:t>Adaptability</a:t>
                      </a:r>
                      <a:endParaRPr lang="en-US" sz="1200" b="0" i="0" u="none" strike="noStrike" dirty="0">
                        <a:solidFill>
                          <a:srgbClr val="000000"/>
                        </a:solidFill>
                        <a:effectLst/>
                        <a:latin typeface="Calibri"/>
                      </a:endParaRPr>
                    </a:p>
                  </a:txBody>
                  <a:tcPr marL="6974" marR="6974" marT="6974" marB="0" vert="vert270" anchor="ctr">
                    <a:solidFill>
                      <a:srgbClr val="92D050"/>
                    </a:solidFill>
                  </a:tcPr>
                </a:tc>
                <a:tc>
                  <a:txBody>
                    <a:bodyPr/>
                    <a:lstStyle/>
                    <a:p>
                      <a:pPr algn="ctr" fontAlgn="ctr"/>
                      <a:r>
                        <a:rPr lang="en-US" sz="1200" u="none" strike="noStrike" dirty="0">
                          <a:effectLst/>
                        </a:rPr>
                        <a:t>The more knowledge of retirement options the more likely planning for a fully satisfied retirement will be</a:t>
                      </a:r>
                      <a:endParaRPr lang="en-US" sz="1200" b="0" i="0" u="none" strike="noStrike" dirty="0">
                        <a:solidFill>
                          <a:srgbClr val="000000"/>
                        </a:solidFill>
                        <a:effectLst/>
                        <a:latin typeface="Calibri"/>
                      </a:endParaRPr>
                    </a:p>
                  </a:txBody>
                  <a:tcPr marL="6974" marR="6974" marT="6974" marB="0" anchor="ctr"/>
                </a:tc>
                <a:tc>
                  <a:txBody>
                    <a:bodyPr/>
                    <a:lstStyle/>
                    <a:p>
                      <a:pPr algn="ctr" fontAlgn="ctr"/>
                      <a:r>
                        <a:rPr lang="en-US" sz="1200" b="1" u="none" strike="noStrike" dirty="0">
                          <a:effectLst/>
                        </a:rPr>
                        <a:t>Builds in early life with </a:t>
                      </a:r>
                      <a:r>
                        <a:rPr lang="en-US" sz="1200" b="1" u="none" strike="noStrike" dirty="0" smtClean="0">
                          <a:effectLst/>
                        </a:rPr>
                        <a:t>collegiate </a:t>
                      </a:r>
                      <a:r>
                        <a:rPr lang="en-US" sz="1200" b="1" u="none" strike="noStrike" dirty="0">
                          <a:effectLst/>
                        </a:rPr>
                        <a:t>and technical skill </a:t>
                      </a:r>
                      <a:r>
                        <a:rPr lang="en-US" sz="1200" b="1" u="none" strike="noStrike" dirty="0" smtClean="0">
                          <a:effectLst/>
                        </a:rPr>
                        <a:t>development, </a:t>
                      </a:r>
                      <a:r>
                        <a:rPr lang="en-US" sz="1200" b="1" u="none" strike="noStrike" dirty="0">
                          <a:effectLst/>
                        </a:rPr>
                        <a:t>but achieves </a:t>
                      </a:r>
                      <a:r>
                        <a:rPr lang="en-US" sz="1200" b="1" u="none" strike="noStrike" dirty="0" smtClean="0">
                          <a:effectLst/>
                        </a:rPr>
                        <a:t>stasis </a:t>
                      </a:r>
                      <a:r>
                        <a:rPr lang="en-US" sz="1200" b="1" u="none" strike="noStrike" dirty="0">
                          <a:effectLst/>
                        </a:rPr>
                        <a:t>after an attained level</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r h="1149233">
                <a:tc>
                  <a:txBody>
                    <a:bodyPr/>
                    <a:lstStyle/>
                    <a:p>
                      <a:pPr algn="ctr" fontAlgn="ctr"/>
                      <a:r>
                        <a:rPr lang="en-US" sz="1200" u="none" strike="noStrike" dirty="0">
                          <a:effectLst/>
                        </a:rPr>
                        <a:t>Retirement</a:t>
                      </a:r>
                      <a:br>
                        <a:rPr lang="en-US" sz="1200" u="none" strike="noStrike" dirty="0">
                          <a:effectLst/>
                        </a:rPr>
                      </a:br>
                      <a:r>
                        <a:rPr lang="en-US" sz="1200" u="none" strike="noStrike" dirty="0">
                          <a:effectLst/>
                        </a:rPr>
                        <a:t>Planning</a:t>
                      </a:r>
                      <a:endParaRPr lang="en-US" sz="1200" b="0" i="0" u="none" strike="noStrike" dirty="0">
                        <a:solidFill>
                          <a:srgbClr val="000000"/>
                        </a:solidFill>
                        <a:effectLst/>
                        <a:latin typeface="Calibri"/>
                      </a:endParaRPr>
                    </a:p>
                  </a:txBody>
                  <a:tcPr marL="6974" marR="6974" marT="6974" marB="0" vert="vert270" anchor="ctr">
                    <a:solidFill>
                      <a:srgbClr val="FFFF00"/>
                    </a:solidFill>
                  </a:tcPr>
                </a:tc>
                <a:tc>
                  <a:txBody>
                    <a:bodyPr/>
                    <a:lstStyle/>
                    <a:p>
                      <a:pPr algn="ctr" fontAlgn="ctr"/>
                      <a:r>
                        <a:rPr lang="en-US" sz="1200" b="1" u="none" strike="noStrike" dirty="0">
                          <a:effectLst/>
                        </a:rPr>
                        <a:t>Low in early career but increases steadily as years remaining in workforce diminish</a:t>
                      </a:r>
                      <a:endParaRPr lang="en-US" sz="1200" b="1" i="0" u="none" strike="noStrike" dirty="0">
                        <a:solidFill>
                          <a:srgbClr val="000000"/>
                        </a:solidFill>
                        <a:effectLst/>
                        <a:latin typeface="Calibri"/>
                      </a:endParaRPr>
                    </a:p>
                  </a:txBody>
                  <a:tcPr marL="6974" marR="6974" marT="6974" marB="0" anchor="ctr">
                    <a:solidFill>
                      <a:srgbClr val="FF0000"/>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6974" marR="6974" marT="6974" marB="0" anchor="ctr">
                    <a:solidFill>
                      <a:schemeClr val="tx1"/>
                    </a:solidFill>
                  </a:tcPr>
                </a:tc>
                <a:tc>
                  <a:txBody>
                    <a:bodyPr/>
                    <a:lstStyle/>
                    <a:p>
                      <a:pPr algn="ctr" fontAlgn="b"/>
                      <a:endParaRPr lang="en-US" sz="1200" b="0" i="0" u="none" strike="noStrike" dirty="0">
                        <a:solidFill>
                          <a:srgbClr val="000000"/>
                        </a:solidFill>
                        <a:effectLst/>
                        <a:latin typeface="Calibri"/>
                      </a:endParaRPr>
                    </a:p>
                  </a:txBody>
                  <a:tcPr marL="6974" marR="6974" marT="6974" marB="0" anchor="b">
                    <a:solidFill>
                      <a:schemeClr val="tx1"/>
                    </a:solidFill>
                  </a:tcPr>
                </a:tc>
              </a:tr>
            </a:tbl>
          </a:graphicData>
        </a:graphic>
      </p:graphicFrame>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rgbClr val="000000"/>
              </a:solidFill>
            </a:endParaRPr>
          </a:p>
        </p:txBody>
      </p:sp>
      <p:sp>
        <p:nvSpPr>
          <p:cNvPr id="12" name="TextBox 11"/>
          <p:cNvSpPr txBox="1"/>
          <p:nvPr/>
        </p:nvSpPr>
        <p:spPr>
          <a:xfrm>
            <a:off x="4649809" y="4221088"/>
            <a:ext cx="4248472" cy="2108299"/>
          </a:xfrm>
          <a:prstGeom prst="cloud">
            <a:avLst/>
          </a:prstGeom>
          <a:solidFill>
            <a:schemeClr val="bg1"/>
          </a:solidFill>
        </p:spPr>
        <p:txBody>
          <a:bodyPr wrap="square" rtlCol="0">
            <a:spAutoFit/>
          </a:bodyPr>
          <a:lstStyle/>
          <a:p>
            <a:r>
              <a:rPr lang="en-US" sz="2400" b="1" dirty="0" smtClean="0">
                <a:solidFill>
                  <a:srgbClr val="000000"/>
                </a:solidFill>
              </a:rPr>
              <a:t>Key takeaway:</a:t>
            </a:r>
          </a:p>
          <a:p>
            <a:r>
              <a:rPr lang="en-US" sz="2000" dirty="0" smtClean="0">
                <a:solidFill>
                  <a:srgbClr val="000000"/>
                </a:solidFill>
              </a:rPr>
              <a:t>Retirement satisfaction will incorporate 4 main </a:t>
            </a:r>
            <a:r>
              <a:rPr lang="en-US" sz="2000" u="sng" dirty="0" smtClean="0">
                <a:solidFill>
                  <a:srgbClr val="000000"/>
                </a:solidFill>
              </a:rPr>
              <a:t>inter-related</a:t>
            </a:r>
            <a:r>
              <a:rPr lang="en-US" sz="2000" dirty="0" smtClean="0">
                <a:solidFill>
                  <a:srgbClr val="000000"/>
                </a:solidFill>
              </a:rPr>
              <a:t> factors</a:t>
            </a:r>
            <a:endParaRPr lang="en-US" sz="2000" dirty="0">
              <a:solidFill>
                <a:srgbClr val="000000"/>
              </a:solidFill>
            </a:endParaRPr>
          </a:p>
        </p:txBody>
      </p:sp>
      <p:sp>
        <p:nvSpPr>
          <p:cNvPr id="8" name="Rectangle 7"/>
          <p:cNvSpPr/>
          <p:nvPr/>
        </p:nvSpPr>
        <p:spPr>
          <a:xfrm>
            <a:off x="-1691" y="1484784"/>
            <a:ext cx="9124798" cy="26642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solidFill>
              </a:rPr>
              <a:pPr/>
              <a:t>28</a:t>
            </a:fld>
            <a:endParaRPr lang="en-GB" dirty="0">
              <a:solidFill>
                <a:srgbClr val="000000"/>
              </a:solidFill>
            </a:endParaRPr>
          </a:p>
        </p:txBody>
      </p:sp>
    </p:spTree>
    <p:custDataLst>
      <p:tags r:id="rId1"/>
    </p:custDataLst>
    <p:extLst>
      <p:ext uri="{BB962C8B-B14F-4D97-AF65-F5344CB8AC3E}">
        <p14:creationId xmlns:p14="http://schemas.microsoft.com/office/powerpoint/2010/main" val="1512701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Amelia Thacher</a:t>
            </a:r>
            <a:endParaRPr lang="en-US" dirty="0"/>
          </a:p>
        </p:txBody>
      </p:sp>
      <p:sp>
        <p:nvSpPr>
          <p:cNvPr id="2" name="Title 1"/>
          <p:cNvSpPr>
            <a:spLocks noGrp="1"/>
          </p:cNvSpPr>
          <p:nvPr>
            <p:ph type="ctrTitle"/>
          </p:nvPr>
        </p:nvSpPr>
        <p:spPr>
          <a:xfrm>
            <a:off x="381000" y="381000"/>
            <a:ext cx="8382000" cy="1752600"/>
          </a:xfrm>
        </p:spPr>
        <p:txBody>
          <a:bodyPr>
            <a:normAutofit/>
          </a:bodyPr>
          <a:lstStyle/>
          <a:p>
            <a:r>
              <a:rPr lang="en-US" dirty="0"/>
              <a:t>Risk Management Analysis of an </a:t>
            </a:r>
            <a:r>
              <a:rPr lang="en-US" dirty="0" smtClean="0"/>
              <a:t>Insurance </a:t>
            </a:r>
            <a:r>
              <a:rPr lang="en-US" dirty="0"/>
              <a:t>Marketing Organization</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1571088" cy="54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80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Introductory Remarks</a:t>
            </a:r>
            <a:endParaRPr lang="en-US" dirty="0"/>
          </a:p>
        </p:txBody>
      </p:sp>
      <p:sp>
        <p:nvSpPr>
          <p:cNvPr id="3" name="Content Placeholder 2"/>
          <p:cNvSpPr>
            <a:spLocks noGrp="1"/>
          </p:cNvSpPr>
          <p:nvPr>
            <p:ph idx="1"/>
          </p:nvPr>
        </p:nvSpPr>
        <p:spPr/>
        <p:txBody>
          <a:bodyPr>
            <a:normAutofit lnSpcReduction="10000"/>
          </a:bodyPr>
          <a:lstStyle/>
          <a:p>
            <a:pPr lvl="2">
              <a:buClr>
                <a:srgbClr val="0070C0"/>
              </a:buClr>
            </a:pPr>
            <a:r>
              <a:rPr lang="en-US" dirty="0" smtClean="0"/>
              <a:t>Highlights </a:t>
            </a:r>
            <a:r>
              <a:rPr lang="en-US" dirty="0"/>
              <a:t>for 2011-2012 academic year </a:t>
            </a:r>
          </a:p>
          <a:p>
            <a:pPr lvl="3"/>
            <a:r>
              <a:rPr lang="en-US" b="0" dirty="0" smtClean="0"/>
              <a:t>Two U.S. </a:t>
            </a:r>
            <a:r>
              <a:rPr lang="en-US" b="0" dirty="0"/>
              <a:t>patents awarded for RSS modeling technique in March </a:t>
            </a:r>
            <a:r>
              <a:rPr lang="en-US" b="0" dirty="0" smtClean="0"/>
              <a:t>2012</a:t>
            </a:r>
          </a:p>
          <a:p>
            <a:pPr lvl="3"/>
            <a:r>
              <a:rPr lang="en-US" b="0" dirty="0" smtClean="0"/>
              <a:t>Two </a:t>
            </a:r>
            <a:r>
              <a:rPr lang="en-US" b="0" dirty="0"/>
              <a:t>Ph.D students in actuarial science working on different aspects of RSS </a:t>
            </a:r>
            <a:r>
              <a:rPr lang="en-US" b="0" dirty="0" smtClean="0"/>
              <a:t>technique</a:t>
            </a:r>
          </a:p>
          <a:p>
            <a:pPr lvl="3"/>
            <a:r>
              <a:rPr lang="en-US" b="0" dirty="0" smtClean="0"/>
              <a:t>Media </a:t>
            </a:r>
            <a:r>
              <a:rPr lang="en-US" b="0" dirty="0"/>
              <a:t>coverage for RSS in Sunday, May 2012 New York Times, UK publication of Life &amp; Pension Risk and Risk &amp; Insurance </a:t>
            </a:r>
            <a:r>
              <a:rPr lang="en-US" b="0" dirty="0" smtClean="0"/>
              <a:t>magazine</a:t>
            </a:r>
          </a:p>
          <a:p>
            <a:pPr lvl="3"/>
            <a:r>
              <a:rPr lang="en-US" b="0" dirty="0" smtClean="0"/>
              <a:t>ERM </a:t>
            </a:r>
            <a:r>
              <a:rPr lang="en-US" b="0" dirty="0"/>
              <a:t>completed projects for International Association of Black Actuaries and two </a:t>
            </a:r>
            <a:r>
              <a:rPr lang="en-US" b="0" dirty="0" smtClean="0"/>
              <a:t>Insurance </a:t>
            </a:r>
            <a:r>
              <a:rPr lang="en-US" b="0" dirty="0"/>
              <a:t>Marketing </a:t>
            </a:r>
            <a:r>
              <a:rPr lang="en-US" b="0" dirty="0" smtClean="0"/>
              <a:t>Organizations</a:t>
            </a:r>
          </a:p>
          <a:p>
            <a:pPr lvl="3"/>
            <a:r>
              <a:rPr lang="en-US" b="0" dirty="0" smtClean="0"/>
              <a:t>ERM </a:t>
            </a:r>
            <a:r>
              <a:rPr lang="en-US" b="0" dirty="0"/>
              <a:t>work has prompted request for a text on ERM for Small &amp; Medium-Sized Enterprises by Actex publishers and the Society of </a:t>
            </a:r>
            <a:r>
              <a:rPr lang="en-US" b="0" dirty="0" smtClean="0"/>
              <a:t>Actuaries</a:t>
            </a:r>
          </a:p>
          <a:p>
            <a:pPr lvl="3"/>
            <a:r>
              <a:rPr lang="en-US" b="0" dirty="0" smtClean="0"/>
              <a:t>Knowlton </a:t>
            </a:r>
            <a:r>
              <a:rPr lang="en-US" b="0" dirty="0"/>
              <a:t>Trust Review project commissioned by UConn’s Attorney General’s </a:t>
            </a:r>
            <a:r>
              <a:rPr lang="en-US" b="0" dirty="0" smtClean="0"/>
              <a:t>Office</a:t>
            </a:r>
          </a:p>
          <a:p>
            <a:pPr lvl="3"/>
            <a:r>
              <a:rPr lang="en-US" b="0" dirty="0" smtClean="0"/>
              <a:t>Several </a:t>
            </a:r>
            <a:r>
              <a:rPr lang="en-US" b="0" dirty="0"/>
              <a:t>joint projects with Towers Watson on SOA experience studies and a client long term disability A/E </a:t>
            </a:r>
            <a:r>
              <a:rPr lang="en-US" b="0" dirty="0" smtClean="0"/>
              <a:t>project</a:t>
            </a:r>
          </a:p>
          <a:p>
            <a:pPr lvl="3"/>
            <a:r>
              <a:rPr lang="en-US" b="0" dirty="0" smtClean="0"/>
              <a:t>Discussions </a:t>
            </a:r>
            <a:r>
              <a:rPr lang="en-US" b="0" dirty="0"/>
              <a:t>on the creation of a National Retirement Satisfaction Index for the </a:t>
            </a:r>
            <a:r>
              <a:rPr lang="en-US" b="0" dirty="0" smtClean="0"/>
              <a:t>U.S.</a:t>
            </a:r>
            <a:endParaRPr lang="en-US" b="0" dirty="0"/>
          </a:p>
          <a:p>
            <a:endParaRPr lang="en-US" dirty="0"/>
          </a:p>
        </p:txBody>
      </p:sp>
      <p:sp>
        <p:nvSpPr>
          <p:cNvPr id="6" name="Slide Number Placeholder 5"/>
          <p:cNvSpPr>
            <a:spLocks noGrp="1"/>
          </p:cNvSpPr>
          <p:nvPr>
            <p:ph type="sldNum" sz="quarter" idx="12"/>
          </p:nvPr>
        </p:nvSpPr>
        <p:spPr/>
        <p:txBody>
          <a:bodyPr/>
          <a:lstStyle/>
          <a:p>
            <a:fld id="{830D4EF1-2FB9-4CDA-AD22-D945B346B2F0}" type="slidenum">
              <a:rPr lang="en-GB" smtClean="0"/>
              <a:pPr/>
              <a:t>3</a:t>
            </a:fld>
            <a:endParaRPr lang="en-GB" dirty="0"/>
          </a:p>
        </p:txBody>
      </p:sp>
    </p:spTree>
    <p:extLst>
      <p:ext uri="{BB962C8B-B14F-4D97-AF65-F5344CB8AC3E}">
        <p14:creationId xmlns:p14="http://schemas.microsoft.com/office/powerpoint/2010/main" val="367862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r>
              <a:rPr lang="en-US" dirty="0" smtClean="0"/>
              <a:t>Senior at the University of Connecticut</a:t>
            </a:r>
          </a:p>
          <a:p>
            <a:r>
              <a:rPr lang="en-US" dirty="0" smtClean="0"/>
              <a:t>Interned at Milliman</a:t>
            </a:r>
          </a:p>
          <a:p>
            <a:pPr lvl="1"/>
            <a:r>
              <a:rPr lang="en-US" dirty="0" smtClean="0"/>
              <a:t>Summer of 2011</a:t>
            </a:r>
          </a:p>
          <a:p>
            <a:pPr lvl="1"/>
            <a:r>
              <a:rPr lang="en-US" dirty="0" smtClean="0"/>
              <a:t>Spring of 2012</a:t>
            </a:r>
          </a:p>
          <a:p>
            <a:pPr lvl="1"/>
            <a:r>
              <a:rPr lang="en-US" dirty="0" smtClean="0"/>
              <a:t>Health Segment</a:t>
            </a:r>
          </a:p>
          <a:p>
            <a:r>
              <a:rPr lang="en-US" dirty="0" smtClean="0"/>
              <a:t>Interned at Cigna</a:t>
            </a:r>
          </a:p>
          <a:p>
            <a:pPr lvl="1"/>
            <a:r>
              <a:rPr lang="en-US" dirty="0" smtClean="0"/>
              <a:t>Summer of 2012</a:t>
            </a:r>
          </a:p>
          <a:p>
            <a:pPr lvl="1"/>
            <a:r>
              <a:rPr lang="en-US" dirty="0" smtClean="0"/>
              <a:t>Individual and Family Plans Pricing</a:t>
            </a:r>
          </a:p>
          <a:p>
            <a:r>
              <a:rPr lang="en-US" dirty="0" smtClean="0"/>
              <a:t>How I got Involved</a:t>
            </a:r>
          </a:p>
          <a:p>
            <a:r>
              <a:rPr lang="en-US" dirty="0" smtClean="0"/>
              <a:t>Honors Thesis</a:t>
            </a:r>
          </a:p>
          <a:p>
            <a:endParaRPr lang="en-US" dirty="0"/>
          </a:p>
        </p:txBody>
      </p:sp>
    </p:spTree>
    <p:extLst>
      <p:ext uri="{BB962C8B-B14F-4D97-AF65-F5344CB8AC3E}">
        <p14:creationId xmlns:p14="http://schemas.microsoft.com/office/powerpoint/2010/main" val="3330146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Involved</a:t>
            </a:r>
            <a:endParaRPr lang="en-US" dirty="0"/>
          </a:p>
        </p:txBody>
      </p:sp>
      <p:sp>
        <p:nvSpPr>
          <p:cNvPr id="3" name="Content Placeholder 2"/>
          <p:cNvSpPr>
            <a:spLocks noGrp="1"/>
          </p:cNvSpPr>
          <p:nvPr>
            <p:ph sz="quarter" idx="1"/>
          </p:nvPr>
        </p:nvSpPr>
        <p:spPr>
          <a:xfrm>
            <a:off x="457200" y="1600200"/>
            <a:ext cx="8229600" cy="5105400"/>
          </a:xfrm>
        </p:spPr>
        <p:txBody>
          <a:bodyPr>
            <a:normAutofit lnSpcReduction="10000"/>
          </a:bodyPr>
          <a:lstStyle/>
          <a:p>
            <a:r>
              <a:rPr lang="en-US" dirty="0" smtClean="0"/>
              <a:t>Jaclyn Bogensburger</a:t>
            </a:r>
          </a:p>
          <a:p>
            <a:pPr lvl="1"/>
            <a:r>
              <a:rPr lang="en-US" dirty="0" smtClean="0"/>
              <a:t>Graduate student</a:t>
            </a:r>
          </a:p>
          <a:p>
            <a:pPr lvl="1"/>
            <a:r>
              <a:rPr lang="en-US" dirty="0" smtClean="0"/>
              <a:t>Works at Deloitte Consulting</a:t>
            </a:r>
          </a:p>
          <a:p>
            <a:r>
              <a:rPr lang="en-US" dirty="0" smtClean="0"/>
              <a:t>Lu Ma</a:t>
            </a:r>
          </a:p>
          <a:p>
            <a:pPr lvl="1"/>
            <a:r>
              <a:rPr lang="en-US" dirty="0" smtClean="0"/>
              <a:t>Graduate Student</a:t>
            </a:r>
          </a:p>
          <a:p>
            <a:pPr lvl="1"/>
            <a:r>
              <a:rPr lang="en-US" dirty="0" smtClean="0"/>
              <a:t>Works at Prudential</a:t>
            </a:r>
          </a:p>
          <a:p>
            <a:r>
              <a:rPr lang="en-US" dirty="0" smtClean="0"/>
              <a:t>Jai Gangwani</a:t>
            </a:r>
          </a:p>
          <a:p>
            <a:pPr lvl="1"/>
            <a:r>
              <a:rPr lang="en-US" dirty="0" smtClean="0"/>
              <a:t>Graduate Student</a:t>
            </a:r>
          </a:p>
          <a:p>
            <a:pPr lvl="1"/>
            <a:r>
              <a:rPr lang="en-US" dirty="0" smtClean="0"/>
              <a:t>Works as a Business Intelligence Developer in Indianapolis </a:t>
            </a:r>
          </a:p>
          <a:p>
            <a:r>
              <a:rPr lang="en-US" dirty="0" smtClean="0"/>
              <a:t>Brian Abrahamsen</a:t>
            </a:r>
          </a:p>
          <a:p>
            <a:pPr lvl="1"/>
            <a:r>
              <a:rPr lang="en-US" dirty="0" smtClean="0"/>
              <a:t>Senior at UConn</a:t>
            </a:r>
          </a:p>
          <a:p>
            <a:pPr lvl="1"/>
            <a:r>
              <a:rPr lang="en-US" dirty="0" smtClean="0"/>
              <a:t>Interned at The Hartford and Cigna</a:t>
            </a:r>
          </a:p>
        </p:txBody>
      </p:sp>
    </p:spTree>
    <p:extLst>
      <p:ext uri="{BB962C8B-B14F-4D97-AF65-F5344CB8AC3E}">
        <p14:creationId xmlns:p14="http://schemas.microsoft.com/office/powerpoint/2010/main" val="393789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r>
              <a:rPr lang="en-US" dirty="0" smtClean="0"/>
              <a:t>Company XYZ Background</a:t>
            </a:r>
          </a:p>
          <a:p>
            <a:r>
              <a:rPr lang="en-US" dirty="0" smtClean="0"/>
              <a:t>Phase I: Mission Statement</a:t>
            </a:r>
          </a:p>
          <a:p>
            <a:pPr lvl="1"/>
            <a:r>
              <a:rPr lang="en-US" dirty="0" smtClean="0"/>
              <a:t>Surveys</a:t>
            </a:r>
          </a:p>
          <a:p>
            <a:pPr lvl="1"/>
            <a:r>
              <a:rPr lang="en-US" dirty="0" smtClean="0"/>
              <a:t>Fall Meeting</a:t>
            </a:r>
          </a:p>
          <a:p>
            <a:r>
              <a:rPr lang="en-US" dirty="0" smtClean="0"/>
              <a:t>Phase 2: Market Intelligence Database</a:t>
            </a:r>
          </a:p>
          <a:p>
            <a:pPr lvl="1"/>
            <a:r>
              <a:rPr lang="en-US" dirty="0" smtClean="0"/>
              <a:t>Agency Surveys</a:t>
            </a:r>
          </a:p>
          <a:p>
            <a:pPr lvl="1"/>
            <a:r>
              <a:rPr lang="en-US" dirty="0" smtClean="0"/>
              <a:t>Aggregate Results: Market Intelligence Database</a:t>
            </a:r>
          </a:p>
          <a:p>
            <a:r>
              <a:rPr lang="en-US" dirty="0" smtClean="0"/>
              <a:t>Moving Forward</a:t>
            </a:r>
          </a:p>
          <a:p>
            <a:r>
              <a:rPr lang="en-US" dirty="0" smtClean="0"/>
              <a:t>Q &amp; A</a:t>
            </a:r>
            <a:endParaRPr lang="en-US" dirty="0"/>
          </a:p>
        </p:txBody>
      </p:sp>
    </p:spTree>
    <p:extLst>
      <p:ext uri="{BB962C8B-B14F-4D97-AF65-F5344CB8AC3E}">
        <p14:creationId xmlns:p14="http://schemas.microsoft.com/office/powerpoint/2010/main" val="1084385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Company XYZ: Background</a:t>
            </a:r>
            <a:endParaRPr lang="en-US" dirty="0"/>
          </a:p>
        </p:txBody>
      </p:sp>
      <p:sp>
        <p:nvSpPr>
          <p:cNvPr id="3" name="Content Placeholder 2"/>
          <p:cNvSpPr>
            <a:spLocks noGrp="1"/>
          </p:cNvSpPr>
          <p:nvPr>
            <p:ph sz="quarter" idx="1"/>
          </p:nvPr>
        </p:nvSpPr>
        <p:spPr/>
        <p:txBody>
          <a:bodyPr/>
          <a:lstStyle/>
          <a:p>
            <a:r>
              <a:rPr lang="en-US" dirty="0" smtClean="0"/>
              <a:t>Founded in 1986</a:t>
            </a:r>
          </a:p>
          <a:p>
            <a:r>
              <a:rPr lang="en-US" dirty="0" smtClean="0"/>
              <a:t>Insurance Marketing Organization (IMO)</a:t>
            </a:r>
          </a:p>
          <a:p>
            <a:r>
              <a:rPr lang="en-US" dirty="0" smtClean="0"/>
              <a:t>20+ Carriers</a:t>
            </a:r>
          </a:p>
          <a:p>
            <a:r>
              <a:rPr lang="en-US" dirty="0" smtClean="0"/>
              <a:t>50+ Agencies</a:t>
            </a:r>
          </a:p>
          <a:p>
            <a:pPr lvl="1"/>
            <a:r>
              <a:rPr lang="en-US" dirty="0" smtClean="0"/>
              <a:t>$250m+ per year in life insurance sales</a:t>
            </a:r>
          </a:p>
          <a:p>
            <a:pPr lvl="1"/>
            <a:r>
              <a:rPr lang="en-US" dirty="0" smtClean="0"/>
              <a:t>$1b+ per year in annuity sales</a:t>
            </a:r>
          </a:p>
          <a:p>
            <a:r>
              <a:rPr lang="en-US" dirty="0" smtClean="0"/>
              <a:t>Run by selected board members who are all participating agents</a:t>
            </a:r>
          </a:p>
          <a:p>
            <a:endParaRPr lang="en-US" dirty="0"/>
          </a:p>
        </p:txBody>
      </p:sp>
    </p:spTree>
    <p:extLst>
      <p:ext uri="{BB962C8B-B14F-4D97-AF65-F5344CB8AC3E}">
        <p14:creationId xmlns:p14="http://schemas.microsoft.com/office/powerpoint/2010/main" val="3312219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XYZ: Services</a:t>
            </a:r>
            <a:endParaRPr lang="en-US" dirty="0"/>
          </a:p>
        </p:txBody>
      </p:sp>
      <p:sp>
        <p:nvSpPr>
          <p:cNvPr id="3" name="Content Placeholder 2"/>
          <p:cNvSpPr>
            <a:spLocks noGrp="1"/>
          </p:cNvSpPr>
          <p:nvPr>
            <p:ph sz="quarter" idx="1"/>
          </p:nvPr>
        </p:nvSpPr>
        <p:spPr/>
        <p:txBody>
          <a:bodyPr/>
          <a:lstStyle/>
          <a:p>
            <a:r>
              <a:rPr lang="en-US" dirty="0" smtClean="0"/>
              <a:t>To Agents</a:t>
            </a:r>
          </a:p>
          <a:p>
            <a:pPr lvl="1"/>
            <a:r>
              <a:rPr lang="en-US" dirty="0" smtClean="0"/>
              <a:t>Advisory</a:t>
            </a:r>
          </a:p>
          <a:p>
            <a:pPr lvl="1"/>
            <a:r>
              <a:rPr lang="en-US" dirty="0" smtClean="0"/>
              <a:t>Access to distribution channels</a:t>
            </a:r>
          </a:p>
          <a:p>
            <a:pPr lvl="1"/>
            <a:r>
              <a:rPr lang="en-US" dirty="0" smtClean="0"/>
              <a:t>The ability to consolidate sales</a:t>
            </a:r>
          </a:p>
          <a:p>
            <a:pPr lvl="2"/>
            <a:r>
              <a:rPr lang="en-US" dirty="0" smtClean="0"/>
              <a:t>Higher commission level</a:t>
            </a:r>
          </a:p>
          <a:p>
            <a:pPr lvl="1"/>
            <a:r>
              <a:rPr lang="en-US" dirty="0" smtClean="0"/>
              <a:t>Relationships and connections</a:t>
            </a:r>
          </a:p>
          <a:p>
            <a:r>
              <a:rPr lang="en-US" dirty="0" smtClean="0"/>
              <a:t>To Carriers</a:t>
            </a:r>
          </a:p>
          <a:p>
            <a:pPr lvl="1"/>
            <a:r>
              <a:rPr lang="en-US" dirty="0" smtClean="0"/>
              <a:t>More agency attention</a:t>
            </a:r>
          </a:p>
          <a:p>
            <a:pPr lvl="1"/>
            <a:endParaRPr lang="en-US" dirty="0"/>
          </a:p>
        </p:txBody>
      </p:sp>
    </p:spTree>
    <p:extLst>
      <p:ext uri="{BB962C8B-B14F-4D97-AF65-F5344CB8AC3E}">
        <p14:creationId xmlns:p14="http://schemas.microsoft.com/office/powerpoint/2010/main" val="181632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XYZ: Challenges</a:t>
            </a:r>
            <a:endParaRPr lang="en-US" dirty="0"/>
          </a:p>
        </p:txBody>
      </p:sp>
      <p:sp>
        <p:nvSpPr>
          <p:cNvPr id="3" name="Content Placeholder 2"/>
          <p:cNvSpPr>
            <a:spLocks noGrp="1"/>
          </p:cNvSpPr>
          <p:nvPr>
            <p:ph sz="quarter" idx="1"/>
          </p:nvPr>
        </p:nvSpPr>
        <p:spPr/>
        <p:txBody>
          <a:bodyPr/>
          <a:lstStyle/>
          <a:p>
            <a:r>
              <a:rPr lang="en-US" dirty="0" smtClean="0"/>
              <a:t>Competition</a:t>
            </a:r>
          </a:p>
          <a:p>
            <a:r>
              <a:rPr lang="en-US" dirty="0" smtClean="0"/>
              <a:t>Pressure from carriers for agency growth</a:t>
            </a:r>
          </a:p>
          <a:p>
            <a:r>
              <a:rPr lang="en-US" dirty="0" smtClean="0"/>
              <a:t>Pressure to differ from the normal IMO</a:t>
            </a:r>
          </a:p>
          <a:p>
            <a:r>
              <a:rPr lang="en-US" dirty="0" smtClean="0"/>
              <a:t>Expense pressures</a:t>
            </a:r>
          </a:p>
          <a:p>
            <a:r>
              <a:rPr lang="en-US" dirty="0" smtClean="0"/>
              <a:t>General lack of growth due to decreasing agency importance</a:t>
            </a:r>
            <a:endParaRPr lang="en-US" dirty="0"/>
          </a:p>
        </p:txBody>
      </p:sp>
    </p:spTree>
    <p:extLst>
      <p:ext uri="{BB962C8B-B14F-4D97-AF65-F5344CB8AC3E}">
        <p14:creationId xmlns:p14="http://schemas.microsoft.com/office/powerpoint/2010/main" val="1563030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XYZ: Business Strategy</a:t>
            </a:r>
            <a:endParaRPr lang="en-US" dirty="0"/>
          </a:p>
        </p:txBody>
      </p:sp>
      <p:sp>
        <p:nvSpPr>
          <p:cNvPr id="3" name="Content Placeholder 2"/>
          <p:cNvSpPr>
            <a:spLocks noGrp="1"/>
          </p:cNvSpPr>
          <p:nvPr>
            <p:ph sz="quarter" idx="1"/>
          </p:nvPr>
        </p:nvSpPr>
        <p:spPr/>
        <p:txBody>
          <a:bodyPr/>
          <a:lstStyle/>
          <a:p>
            <a:r>
              <a:rPr lang="en-US" dirty="0" smtClean="0"/>
              <a:t>Develop a clear mission statement</a:t>
            </a:r>
          </a:p>
          <a:p>
            <a:r>
              <a:rPr lang="en-US" dirty="0" smtClean="0"/>
              <a:t>Provide an ongoing feedback loop</a:t>
            </a:r>
          </a:p>
          <a:p>
            <a:pPr lvl="1"/>
            <a:r>
              <a:rPr lang="en-US" dirty="0" smtClean="0"/>
              <a:t>Between carriers and agents</a:t>
            </a:r>
          </a:p>
          <a:p>
            <a:pPr lvl="1"/>
            <a:r>
              <a:rPr lang="en-US" dirty="0" smtClean="0"/>
              <a:t>Create improvements from both sides</a:t>
            </a:r>
          </a:p>
          <a:p>
            <a:r>
              <a:rPr lang="en-US" dirty="0" smtClean="0"/>
              <a:t>Distinguish from other IMOs so more than just a “Commissions Club”</a:t>
            </a:r>
            <a:endParaRPr lang="en-US" dirty="0"/>
          </a:p>
        </p:txBody>
      </p:sp>
    </p:spTree>
    <p:extLst>
      <p:ext uri="{BB962C8B-B14F-4D97-AF65-F5344CB8AC3E}">
        <p14:creationId xmlns:p14="http://schemas.microsoft.com/office/powerpoint/2010/main" val="3159019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Mission Statement</a:t>
            </a:r>
            <a:endParaRPr lang="en-US" dirty="0"/>
          </a:p>
        </p:txBody>
      </p:sp>
      <p:sp>
        <p:nvSpPr>
          <p:cNvPr id="3" name="Content Placeholder 2"/>
          <p:cNvSpPr>
            <a:spLocks noGrp="1"/>
          </p:cNvSpPr>
          <p:nvPr>
            <p:ph sz="quarter" idx="1"/>
          </p:nvPr>
        </p:nvSpPr>
        <p:spPr/>
        <p:txBody>
          <a:bodyPr/>
          <a:lstStyle/>
          <a:p>
            <a:r>
              <a:rPr lang="en-US" dirty="0" smtClean="0"/>
              <a:t>Goal: Provide a detailed mission statement for XYZ.</a:t>
            </a:r>
          </a:p>
          <a:p>
            <a:r>
              <a:rPr lang="en-US" dirty="0" smtClean="0"/>
              <a:t>Process</a:t>
            </a:r>
          </a:p>
          <a:p>
            <a:pPr lvl="1"/>
            <a:r>
              <a:rPr lang="en-US" dirty="0" smtClean="0"/>
              <a:t>Poll member agencies and carriers for mission statement input</a:t>
            </a:r>
          </a:p>
          <a:p>
            <a:pPr lvl="1"/>
            <a:r>
              <a:rPr lang="en-US" dirty="0" smtClean="0"/>
              <a:t>Compile responses</a:t>
            </a:r>
          </a:p>
          <a:p>
            <a:pPr lvl="1"/>
            <a:r>
              <a:rPr lang="en-US" dirty="0" smtClean="0"/>
              <a:t>Meet with the board</a:t>
            </a:r>
          </a:p>
          <a:p>
            <a:pPr lvl="1"/>
            <a:r>
              <a:rPr lang="en-US" dirty="0" smtClean="0"/>
              <a:t>Create mission statement</a:t>
            </a:r>
          </a:p>
          <a:p>
            <a:endParaRPr lang="en-US" dirty="0" smtClean="0"/>
          </a:p>
        </p:txBody>
      </p:sp>
    </p:spTree>
    <p:extLst>
      <p:ext uri="{BB962C8B-B14F-4D97-AF65-F5344CB8AC3E}">
        <p14:creationId xmlns:p14="http://schemas.microsoft.com/office/powerpoint/2010/main" val="861795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Member Agency Survey</a:t>
            </a:r>
            <a:endParaRPr lang="en-US" dirty="0"/>
          </a:p>
        </p:txBody>
      </p:sp>
      <p:sp>
        <p:nvSpPr>
          <p:cNvPr id="3" name="Content Placeholder 2"/>
          <p:cNvSpPr>
            <a:spLocks noGrp="1"/>
          </p:cNvSpPr>
          <p:nvPr>
            <p:ph sz="quarter" idx="1"/>
          </p:nvPr>
        </p:nvSpPr>
        <p:spPr/>
        <p:txBody>
          <a:bodyPr/>
          <a:lstStyle/>
          <a:p>
            <a:r>
              <a:rPr lang="en-US" dirty="0" smtClean="0"/>
              <a:t>What should the vision of XYZ be?</a:t>
            </a:r>
          </a:p>
          <a:p>
            <a:r>
              <a:rPr lang="en-US" dirty="0" smtClean="0"/>
              <a:t>What’s working and what’s not working?</a:t>
            </a:r>
          </a:p>
          <a:p>
            <a:r>
              <a:rPr lang="en-US" dirty="0" smtClean="0"/>
              <a:t>How can XYZ enhance its value to both the member and the carriers?</a:t>
            </a:r>
          </a:p>
          <a:p>
            <a:r>
              <a:rPr lang="en-US" dirty="0" smtClean="0"/>
              <a:t>What are competitors doing that XYZ should replicate?</a:t>
            </a:r>
          </a:p>
          <a:p>
            <a:pPr marL="0" indent="0">
              <a:buNone/>
            </a:pPr>
            <a:endParaRPr lang="en-US" dirty="0"/>
          </a:p>
        </p:txBody>
      </p:sp>
    </p:spTree>
    <p:extLst>
      <p:ext uri="{BB962C8B-B14F-4D97-AF65-F5344CB8AC3E}">
        <p14:creationId xmlns:p14="http://schemas.microsoft.com/office/powerpoint/2010/main" val="4167675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UConn Students’ Job</a:t>
            </a:r>
            <a:endParaRPr lang="en-US" dirty="0"/>
          </a:p>
        </p:txBody>
      </p:sp>
      <p:sp>
        <p:nvSpPr>
          <p:cNvPr id="3" name="Content Placeholder 2"/>
          <p:cNvSpPr>
            <a:spLocks noGrp="1"/>
          </p:cNvSpPr>
          <p:nvPr>
            <p:ph sz="quarter" idx="1"/>
          </p:nvPr>
        </p:nvSpPr>
        <p:spPr/>
        <p:txBody>
          <a:bodyPr/>
          <a:lstStyle/>
          <a:p>
            <a:r>
              <a:rPr lang="en-US" dirty="0" smtClean="0"/>
              <a:t>Listened in on surveys</a:t>
            </a:r>
          </a:p>
          <a:p>
            <a:r>
              <a:rPr lang="en-US" dirty="0" smtClean="0"/>
              <a:t>Took notes on responses</a:t>
            </a:r>
          </a:p>
          <a:p>
            <a:r>
              <a:rPr lang="en-US" dirty="0" smtClean="0"/>
              <a:t>Selected important and reoccurring points</a:t>
            </a:r>
            <a:endParaRPr lang="en-US" dirty="0"/>
          </a:p>
        </p:txBody>
      </p:sp>
    </p:spTree>
    <p:extLst>
      <p:ext uri="{BB962C8B-B14F-4D97-AF65-F5344CB8AC3E}">
        <p14:creationId xmlns:p14="http://schemas.microsoft.com/office/powerpoint/2010/main" val="3104693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938" y="294109"/>
            <a:ext cx="8620125" cy="4791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custDataLst>
              <p:tags r:id="rId2"/>
            </p:custDataLst>
          </p:nvPr>
        </p:nvSpPr>
        <p:spPr/>
        <p:txBody>
          <a:bodyPr>
            <a:normAutofit fontScale="90000"/>
          </a:bodyPr>
          <a:lstStyle/>
          <a:p>
            <a:r>
              <a:rPr lang="en-GB" dirty="0" smtClean="0"/>
              <a:t>National Retirement Satisfaction Index</a:t>
            </a:r>
            <a:endParaRPr lang="en-GB" dirty="0"/>
          </a:p>
        </p:txBody>
      </p:sp>
      <p:sp>
        <p:nvSpPr>
          <p:cNvPr id="3" name="Subtitle 2"/>
          <p:cNvSpPr>
            <a:spLocks noGrp="1"/>
          </p:cNvSpPr>
          <p:nvPr>
            <p:ph type="subTitle" idx="1"/>
            <p:custDataLst>
              <p:tags r:id="rId3"/>
            </p:custDataLst>
          </p:nvPr>
        </p:nvSpPr>
        <p:spPr/>
        <p:txBody>
          <a:bodyPr/>
          <a:lstStyle/>
          <a:p>
            <a:r>
              <a:rPr lang="en-GB" dirty="0" smtClean="0"/>
              <a:t>End of summer presentation</a:t>
            </a:r>
            <a:endParaRPr lang="en-GB" dirty="0"/>
          </a:p>
        </p:txBody>
      </p:sp>
      <p:sp>
        <p:nvSpPr>
          <p:cNvPr id="7" name="Text Placeholder 6"/>
          <p:cNvSpPr>
            <a:spLocks noGrp="1"/>
          </p:cNvSpPr>
          <p:nvPr>
            <p:ph type="body" sz="quarter" idx="13"/>
          </p:nvPr>
        </p:nvSpPr>
        <p:spPr>
          <a:xfrm>
            <a:off x="250825" y="5229225"/>
            <a:ext cx="8648005" cy="1367999"/>
          </a:xfrm>
        </p:spPr>
        <p:txBody>
          <a:bodyPr/>
          <a:lstStyle/>
          <a:p>
            <a:r>
              <a:rPr lang="en-GB" sz="2400" dirty="0" smtClean="0"/>
              <a:t>National Retirement Satisfaction Index</a:t>
            </a:r>
          </a:p>
          <a:p>
            <a:r>
              <a:rPr lang="en-GB" b="0" dirty="0" smtClean="0"/>
              <a:t>A Presentation to the 2012 Goldenson Center </a:t>
            </a:r>
            <a:r>
              <a:rPr lang="en-US" b="0" dirty="0" smtClean="0"/>
              <a:t>Annual Advisory Board M</a:t>
            </a:r>
            <a:r>
              <a:rPr lang="en-GB" b="0" dirty="0" smtClean="0"/>
              <a:t>eeting</a:t>
            </a:r>
          </a:p>
          <a:p>
            <a:pPr>
              <a:spcBef>
                <a:spcPts val="1200"/>
              </a:spcBef>
            </a:pPr>
            <a:r>
              <a:rPr lang="en-GB" b="0" dirty="0" smtClean="0"/>
              <a:t>Gary Rohrig &amp; Yang Li</a:t>
            </a:r>
          </a:p>
          <a:p>
            <a:pPr lvl="1"/>
            <a:r>
              <a:rPr lang="en-GB" sz="1600" dirty="0" smtClean="0"/>
              <a:t>August 24, 2012</a:t>
            </a:r>
          </a:p>
        </p:txBody>
      </p:sp>
      <p:pic>
        <p:nvPicPr>
          <p:cNvPr id="1028" name="Picture 4" descr="http://a57.foxnews.com/global.fbnstatic.com/static/managed/img/fb2/660/371/retirement_r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69" y="301205"/>
            <a:ext cx="8653661" cy="4864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09" y="61540"/>
            <a:ext cx="2425882" cy="84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0265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Key Responses</a:t>
            </a:r>
            <a:endParaRPr lang="en-US" dirty="0"/>
          </a:p>
        </p:txBody>
      </p:sp>
      <p:sp>
        <p:nvSpPr>
          <p:cNvPr id="3" name="Content Placeholder 2"/>
          <p:cNvSpPr>
            <a:spLocks noGrp="1"/>
          </p:cNvSpPr>
          <p:nvPr>
            <p:ph sz="quarter" idx="1"/>
          </p:nvPr>
        </p:nvSpPr>
        <p:spPr/>
        <p:txBody>
          <a:bodyPr/>
          <a:lstStyle/>
          <a:p>
            <a:r>
              <a:rPr lang="en-US" dirty="0" smtClean="0"/>
              <a:t>More direction needed</a:t>
            </a:r>
          </a:p>
          <a:p>
            <a:r>
              <a:rPr lang="en-US" dirty="0" smtClean="0"/>
              <a:t>Stress the importance of communication among agents and carriers</a:t>
            </a:r>
          </a:p>
          <a:p>
            <a:r>
              <a:rPr lang="en-US" dirty="0" smtClean="0"/>
              <a:t>Focus on growth</a:t>
            </a:r>
          </a:p>
          <a:p>
            <a:r>
              <a:rPr lang="en-US" dirty="0" smtClean="0"/>
              <a:t>XYZ should be a leader in innovation, technology, image, and more</a:t>
            </a:r>
          </a:p>
          <a:p>
            <a:r>
              <a:rPr lang="en-US" dirty="0" smtClean="0"/>
              <a:t>Security in XYZ name from all facets</a:t>
            </a:r>
            <a:endParaRPr lang="en-US" dirty="0"/>
          </a:p>
        </p:txBody>
      </p:sp>
    </p:spTree>
    <p:extLst>
      <p:ext uri="{BB962C8B-B14F-4D97-AF65-F5344CB8AC3E}">
        <p14:creationId xmlns:p14="http://schemas.microsoft.com/office/powerpoint/2010/main" val="736883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Meeting</a:t>
            </a:r>
            <a:endParaRPr lang="en-US" dirty="0"/>
          </a:p>
        </p:txBody>
      </p:sp>
      <p:sp>
        <p:nvSpPr>
          <p:cNvPr id="3" name="Content Placeholder 2"/>
          <p:cNvSpPr>
            <a:spLocks noGrp="1"/>
          </p:cNvSpPr>
          <p:nvPr>
            <p:ph sz="quarter" idx="1"/>
          </p:nvPr>
        </p:nvSpPr>
        <p:spPr/>
        <p:txBody>
          <a:bodyPr/>
          <a:lstStyle/>
          <a:p>
            <a:r>
              <a:rPr lang="en-US" dirty="0" smtClean="0"/>
              <a:t>Met with the board members</a:t>
            </a:r>
          </a:p>
          <a:p>
            <a:r>
              <a:rPr lang="en-US" dirty="0" smtClean="0"/>
              <a:t>Went over survey responses</a:t>
            </a:r>
          </a:p>
          <a:p>
            <a:r>
              <a:rPr lang="en-US" dirty="0" smtClean="0"/>
              <a:t>Decided final mission statement</a:t>
            </a:r>
          </a:p>
          <a:p>
            <a:r>
              <a:rPr lang="en-US" dirty="0" smtClean="0"/>
              <a:t>Discussed next steps</a:t>
            </a:r>
          </a:p>
          <a:p>
            <a:pPr lvl="1"/>
            <a:endParaRPr lang="en-US" dirty="0"/>
          </a:p>
        </p:txBody>
      </p:sp>
    </p:spTree>
    <p:extLst>
      <p:ext uri="{BB962C8B-B14F-4D97-AF65-F5344CB8AC3E}">
        <p14:creationId xmlns:p14="http://schemas.microsoft.com/office/powerpoint/2010/main" val="3865906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a:t>
            </a:r>
            <a:r>
              <a:rPr lang="en-US" i="1" dirty="0" smtClean="0"/>
              <a:t>XYZ</a:t>
            </a:r>
            <a:r>
              <a:rPr lang="en-US" dirty="0" smtClean="0"/>
              <a:t> is </a:t>
            </a:r>
            <a:r>
              <a:rPr lang="en-US" dirty="0"/>
              <a:t>dedicated to reign banded together by </a:t>
            </a:r>
            <a:r>
              <a:rPr lang="en-US" dirty="0" smtClean="0"/>
              <a:t>highly regarded</a:t>
            </a:r>
            <a:r>
              <a:rPr lang="en-US" dirty="0"/>
              <a:t>, independent entrepreneurs </a:t>
            </a:r>
            <a:r>
              <a:rPr lang="en-US" dirty="0" smtClean="0"/>
              <a:t>unifying under one name</a:t>
            </a:r>
            <a:r>
              <a:rPr lang="en-US" dirty="0"/>
              <a:t>, to share both the challenges and successes of </a:t>
            </a:r>
            <a:r>
              <a:rPr lang="en-US" dirty="0" smtClean="0"/>
              <a:t>the insurance </a:t>
            </a:r>
            <a:r>
              <a:rPr lang="en-US" dirty="0"/>
              <a:t>industry. </a:t>
            </a:r>
            <a:r>
              <a:rPr lang="en-US" i="1" dirty="0" smtClean="0"/>
              <a:t>XYZ</a:t>
            </a:r>
            <a:r>
              <a:rPr lang="en-US" dirty="0" smtClean="0"/>
              <a:t> is committed </a:t>
            </a:r>
            <a:r>
              <a:rPr lang="en-US" dirty="0"/>
              <a:t>to being </a:t>
            </a:r>
            <a:r>
              <a:rPr lang="en-US" dirty="0" smtClean="0"/>
              <a:t>the industry’s </a:t>
            </a:r>
            <a:r>
              <a:rPr lang="en-US" dirty="0"/>
              <a:t>consummate </a:t>
            </a:r>
            <a:r>
              <a:rPr lang="en-US" dirty="0" smtClean="0"/>
              <a:t>leader: known </a:t>
            </a:r>
            <a:r>
              <a:rPr lang="en-US" dirty="0"/>
              <a:t>for the integrity </a:t>
            </a:r>
            <a:r>
              <a:rPr lang="en-US" dirty="0" smtClean="0"/>
              <a:t>and quality of </a:t>
            </a:r>
            <a:r>
              <a:rPr lang="en-US" dirty="0"/>
              <a:t>its life </a:t>
            </a:r>
            <a:r>
              <a:rPr lang="en-US" dirty="0" smtClean="0"/>
              <a:t>insurance producers </a:t>
            </a:r>
            <a:r>
              <a:rPr lang="en-US" dirty="0"/>
              <a:t>and </a:t>
            </a:r>
            <a:r>
              <a:rPr lang="en-US" dirty="0" smtClean="0"/>
              <a:t>financial planners</a:t>
            </a:r>
            <a:r>
              <a:rPr lang="en-US" dirty="0"/>
              <a:t>; recognized as best in class </a:t>
            </a:r>
            <a:r>
              <a:rPr lang="en-US" dirty="0" smtClean="0"/>
              <a:t>for providing its leading </a:t>
            </a:r>
            <a:r>
              <a:rPr lang="en-US" dirty="0"/>
              <a:t>entrepreneurs and knowledgeable </a:t>
            </a:r>
            <a:r>
              <a:rPr lang="en-US" dirty="0" smtClean="0"/>
              <a:t>agents with </a:t>
            </a:r>
            <a:r>
              <a:rPr lang="en-US" dirty="0"/>
              <a:t>the most innovative and </a:t>
            </a:r>
            <a:r>
              <a:rPr lang="en-US" dirty="0" smtClean="0"/>
              <a:t>excellent products</a:t>
            </a:r>
            <a:r>
              <a:rPr lang="en-US" dirty="0"/>
              <a:t>, services, </a:t>
            </a:r>
            <a:r>
              <a:rPr lang="en-US" dirty="0" smtClean="0"/>
              <a:t>and solutions</a:t>
            </a:r>
            <a:r>
              <a:rPr lang="en-US" dirty="0"/>
              <a:t>; helping them meet and exceed customer </a:t>
            </a:r>
            <a:r>
              <a:rPr lang="en-US" dirty="0" smtClean="0"/>
              <a:t>and partner needs for </a:t>
            </a:r>
            <a:r>
              <a:rPr lang="en-US" dirty="0"/>
              <a:t>providing the highest level of </a:t>
            </a:r>
            <a:r>
              <a:rPr lang="en-US" dirty="0" smtClean="0"/>
              <a:t>security, protection</a:t>
            </a:r>
            <a:r>
              <a:rPr lang="en-US" dirty="0"/>
              <a:t>, and financial planning; and a leader </a:t>
            </a:r>
            <a:r>
              <a:rPr lang="en-US" dirty="0" smtClean="0"/>
              <a:t>in providing </a:t>
            </a:r>
            <a:r>
              <a:rPr lang="en-US" dirty="0"/>
              <a:t>meaningful contributions to our communities.”</a:t>
            </a:r>
          </a:p>
        </p:txBody>
      </p:sp>
    </p:spTree>
    <p:extLst>
      <p:ext uri="{BB962C8B-B14F-4D97-AF65-F5344CB8AC3E}">
        <p14:creationId xmlns:p14="http://schemas.microsoft.com/office/powerpoint/2010/main" val="1948666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II: Market Intelligence Database</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r>
              <a:rPr lang="en-US" dirty="0" smtClean="0"/>
              <a:t>Goal: To create a user-friendly model that can be updated each month to provide important carrier information through the aggregation of agency profile surveys.</a:t>
            </a:r>
          </a:p>
          <a:p>
            <a:r>
              <a:rPr lang="en-US" dirty="0" smtClean="0"/>
              <a:t>Process:</a:t>
            </a:r>
          </a:p>
          <a:p>
            <a:pPr lvl="1"/>
            <a:r>
              <a:rPr lang="en-US" dirty="0" smtClean="0"/>
              <a:t>Create an excel based agency profile survey</a:t>
            </a:r>
          </a:p>
          <a:p>
            <a:pPr lvl="1"/>
            <a:r>
              <a:rPr lang="en-US" dirty="0" smtClean="0"/>
              <a:t>Send out surveys and receive responses</a:t>
            </a:r>
          </a:p>
          <a:p>
            <a:pPr lvl="1"/>
            <a:r>
              <a:rPr lang="en-US" dirty="0" smtClean="0"/>
              <a:t>Create model (MID) to bring in responses and aggregate the information to provide important feedback for carriers and agencies.</a:t>
            </a:r>
            <a:endParaRPr lang="en-US" dirty="0"/>
          </a:p>
        </p:txBody>
      </p:sp>
    </p:spTree>
    <p:extLst>
      <p:ext uri="{BB962C8B-B14F-4D97-AF65-F5344CB8AC3E}">
        <p14:creationId xmlns:p14="http://schemas.microsoft.com/office/powerpoint/2010/main" val="2309778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Agency Info</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67542"/>
            <a:ext cx="5943599" cy="513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081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Agency Info</a:t>
            </a:r>
            <a:endParaRPr lang="en-US" dirty="0"/>
          </a:p>
        </p:txBody>
      </p:sp>
      <p:sp>
        <p:nvSpPr>
          <p:cNvPr id="3" name="Content Placeholder 2"/>
          <p:cNvSpPr>
            <a:spLocks noGrp="1"/>
          </p:cNvSpPr>
          <p:nvPr>
            <p:ph sz="quarter" idx="1"/>
          </p:nvPr>
        </p:nvSpPr>
        <p:spPr/>
        <p:txBody>
          <a:bodyPr/>
          <a:lstStyle/>
          <a:p>
            <a:r>
              <a:rPr lang="en-US" dirty="0" smtClean="0"/>
              <a:t>Basic information on agency</a:t>
            </a:r>
          </a:p>
          <a:p>
            <a:r>
              <a:rPr lang="en-US" dirty="0" smtClean="0"/>
              <a:t>Location for filter</a:t>
            </a:r>
          </a:p>
          <a:p>
            <a:r>
              <a:rPr lang="en-US" dirty="0" smtClean="0"/>
              <a:t>Salaried staff information</a:t>
            </a:r>
          </a:p>
          <a:p>
            <a:r>
              <a:rPr lang="en-US" dirty="0" smtClean="0"/>
              <a:t>Succession planning information</a:t>
            </a:r>
          </a:p>
          <a:p>
            <a:pPr lvl="1"/>
            <a:r>
              <a:rPr lang="en-US" dirty="0" smtClean="0"/>
              <a:t>Does the agency have succession planning?</a:t>
            </a:r>
          </a:p>
          <a:p>
            <a:pPr lvl="2"/>
            <a:r>
              <a:rPr lang="en-US" dirty="0" smtClean="0"/>
              <a:t>Death</a:t>
            </a:r>
          </a:p>
          <a:p>
            <a:pPr lvl="2"/>
            <a:r>
              <a:rPr lang="en-US" dirty="0" smtClean="0"/>
              <a:t>Disability</a:t>
            </a:r>
          </a:p>
          <a:p>
            <a:pPr lvl="2"/>
            <a:r>
              <a:rPr lang="en-US" dirty="0" smtClean="0"/>
              <a:t>Retirement</a:t>
            </a:r>
          </a:p>
          <a:p>
            <a:pPr lvl="1"/>
            <a:r>
              <a:rPr lang="en-US" dirty="0" smtClean="0"/>
              <a:t>Would the agency be interested in XYZ wide succession planning?</a:t>
            </a:r>
          </a:p>
          <a:p>
            <a:endParaRPr lang="en-US" dirty="0"/>
          </a:p>
        </p:txBody>
      </p:sp>
    </p:spTree>
    <p:extLst>
      <p:ext uri="{BB962C8B-B14F-4D97-AF65-F5344CB8AC3E}">
        <p14:creationId xmlns:p14="http://schemas.microsoft.com/office/powerpoint/2010/main" val="1728083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Agency Operations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3437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27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Agency Operations</a:t>
            </a:r>
            <a:endParaRPr lang="en-US" dirty="0"/>
          </a:p>
        </p:txBody>
      </p:sp>
      <p:sp>
        <p:nvSpPr>
          <p:cNvPr id="3" name="Content Placeholder 2"/>
          <p:cNvSpPr>
            <a:spLocks noGrp="1"/>
          </p:cNvSpPr>
          <p:nvPr>
            <p:ph sz="quarter" idx="1"/>
          </p:nvPr>
        </p:nvSpPr>
        <p:spPr/>
        <p:txBody>
          <a:bodyPr/>
          <a:lstStyle/>
          <a:p>
            <a:r>
              <a:rPr lang="en-US" dirty="0" smtClean="0"/>
              <a:t>Area of expertise &amp; where sales are made</a:t>
            </a:r>
          </a:p>
          <a:p>
            <a:pPr lvl="1"/>
            <a:r>
              <a:rPr lang="en-US" dirty="0" smtClean="0"/>
              <a:t>5 (expert) to 1 (rarely sell)</a:t>
            </a:r>
          </a:p>
          <a:p>
            <a:pPr lvl="1"/>
            <a:r>
              <a:rPr lang="en-US" dirty="0"/>
              <a:t>C</a:t>
            </a:r>
            <a:r>
              <a:rPr lang="en-US" dirty="0" smtClean="0"/>
              <a:t>onnect carriers with agents who sell a certain type of product more so than another</a:t>
            </a:r>
          </a:p>
          <a:p>
            <a:r>
              <a:rPr lang="en-US" dirty="0" smtClean="0"/>
              <a:t>Number of agents for filter</a:t>
            </a:r>
          </a:p>
          <a:p>
            <a:r>
              <a:rPr lang="en-US" dirty="0" smtClean="0"/>
              <a:t>Systems/technology/marketing used</a:t>
            </a:r>
          </a:p>
          <a:p>
            <a:pPr lvl="1"/>
            <a:r>
              <a:rPr lang="en-US" dirty="0" smtClean="0"/>
              <a:t>Suggest certain systems/technologies based on common usage</a:t>
            </a:r>
          </a:p>
          <a:p>
            <a:pPr lvl="1"/>
            <a:r>
              <a:rPr lang="en-US" dirty="0" smtClean="0"/>
              <a:t>Track marketing strategies with sales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876493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Carrier Analysis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600200"/>
            <a:ext cx="78295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009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Carrier Analysis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524000"/>
            <a:ext cx="7391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693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GB" dirty="0"/>
              <a:t>Agenda</a:t>
            </a:r>
          </a:p>
        </p:txBody>
      </p:sp>
      <p:sp>
        <p:nvSpPr>
          <p:cNvPr id="3" name="Content Placeholder 2"/>
          <p:cNvSpPr>
            <a:spLocks noGrp="1"/>
          </p:cNvSpPr>
          <p:nvPr>
            <p:ph idx="1"/>
            <p:custDataLst>
              <p:tags r:id="rId3"/>
            </p:custDataLst>
          </p:nvPr>
        </p:nvSpPr>
        <p:spPr>
          <a:xfrm>
            <a:off x="395536" y="1202346"/>
            <a:ext cx="8352928" cy="5455830"/>
          </a:xfrm>
        </p:spPr>
        <p:txBody>
          <a:bodyPr>
            <a:noAutofit/>
          </a:bodyPr>
          <a:lstStyle/>
          <a:p>
            <a:pPr lvl="2">
              <a:spcBef>
                <a:spcPts val="0"/>
              </a:spcBef>
              <a:spcAft>
                <a:spcPts val="600"/>
              </a:spcAft>
            </a:pPr>
            <a:r>
              <a:rPr lang="en-GB" sz="1800" dirty="0" smtClean="0"/>
              <a:t>Curriculum Vitae</a:t>
            </a:r>
          </a:p>
          <a:p>
            <a:pPr lvl="2">
              <a:spcBef>
                <a:spcPts val="0"/>
              </a:spcBef>
              <a:spcAft>
                <a:spcPts val="600"/>
              </a:spcAft>
            </a:pPr>
            <a:r>
              <a:rPr lang="en-GB" sz="1800" dirty="0" smtClean="0"/>
              <a:t>Project Overview</a:t>
            </a:r>
          </a:p>
          <a:p>
            <a:pPr lvl="3">
              <a:spcBef>
                <a:spcPts val="0"/>
              </a:spcBef>
              <a:spcAft>
                <a:spcPts val="600"/>
              </a:spcAft>
            </a:pPr>
            <a:r>
              <a:rPr lang="en-GB" sz="1600" dirty="0" smtClean="0"/>
              <a:t>Philosophy &amp; Scope</a:t>
            </a:r>
          </a:p>
          <a:p>
            <a:pPr lvl="2">
              <a:spcBef>
                <a:spcPts val="0"/>
              </a:spcBef>
              <a:spcAft>
                <a:spcPts val="600"/>
              </a:spcAft>
            </a:pPr>
            <a:r>
              <a:rPr lang="en-GB" sz="1800" dirty="0" smtClean="0"/>
              <a:t>Project Background</a:t>
            </a:r>
          </a:p>
          <a:p>
            <a:pPr lvl="2">
              <a:spcBef>
                <a:spcPts val="0"/>
              </a:spcBef>
              <a:spcAft>
                <a:spcPts val="600"/>
              </a:spcAft>
            </a:pPr>
            <a:r>
              <a:rPr lang="en-GB" sz="1800" dirty="0" smtClean="0"/>
              <a:t>Index Development</a:t>
            </a:r>
          </a:p>
          <a:p>
            <a:pPr lvl="3">
              <a:spcBef>
                <a:spcPts val="0"/>
              </a:spcBef>
              <a:spcAft>
                <a:spcPts val="600"/>
              </a:spcAft>
            </a:pPr>
            <a:r>
              <a:rPr lang="en-GB" sz="1600" dirty="0" smtClean="0"/>
              <a:t>Definitions</a:t>
            </a:r>
          </a:p>
          <a:p>
            <a:pPr lvl="3">
              <a:spcBef>
                <a:spcPts val="0"/>
              </a:spcBef>
              <a:spcAft>
                <a:spcPts val="600"/>
              </a:spcAft>
            </a:pPr>
            <a:r>
              <a:rPr lang="en-GB" sz="1600" dirty="0" smtClean="0"/>
              <a:t>Benchmark</a:t>
            </a:r>
          </a:p>
          <a:p>
            <a:pPr lvl="2">
              <a:spcBef>
                <a:spcPts val="0"/>
              </a:spcBef>
              <a:spcAft>
                <a:spcPts val="600"/>
              </a:spcAft>
            </a:pPr>
            <a:r>
              <a:rPr lang="en-GB" sz="1800" dirty="0"/>
              <a:t>Research </a:t>
            </a:r>
            <a:r>
              <a:rPr lang="en-GB" sz="1800" dirty="0" smtClean="0"/>
              <a:t>Areas</a:t>
            </a:r>
          </a:p>
          <a:p>
            <a:pPr lvl="2">
              <a:spcBef>
                <a:spcPts val="0"/>
              </a:spcBef>
              <a:spcAft>
                <a:spcPts val="600"/>
              </a:spcAft>
            </a:pPr>
            <a:r>
              <a:rPr lang="en-GB" sz="1800" dirty="0" smtClean="0"/>
              <a:t>Conceptual Model</a:t>
            </a:r>
          </a:p>
          <a:p>
            <a:pPr lvl="2">
              <a:spcBef>
                <a:spcPts val="0"/>
              </a:spcBef>
              <a:spcAft>
                <a:spcPts val="600"/>
              </a:spcAft>
            </a:pPr>
            <a:r>
              <a:rPr lang="en-GB" sz="1800" dirty="0"/>
              <a:t>RSE Indexing</a:t>
            </a:r>
          </a:p>
          <a:p>
            <a:pPr lvl="2">
              <a:spcBef>
                <a:spcPts val="0"/>
              </a:spcBef>
              <a:spcAft>
                <a:spcPts val="600"/>
              </a:spcAft>
            </a:pPr>
            <a:r>
              <a:rPr lang="en-GB" sz="1800" dirty="0" smtClean="0"/>
              <a:t>Financial Factors</a:t>
            </a:r>
          </a:p>
          <a:p>
            <a:pPr lvl="2">
              <a:spcBef>
                <a:spcPts val="0"/>
              </a:spcBef>
              <a:spcAft>
                <a:spcPts val="600"/>
              </a:spcAft>
            </a:pPr>
            <a:r>
              <a:rPr lang="en-GB" sz="1800" dirty="0" smtClean="0"/>
              <a:t>Research Areas - Non-Financial Variables</a:t>
            </a:r>
          </a:p>
          <a:p>
            <a:pPr lvl="2">
              <a:spcBef>
                <a:spcPts val="0"/>
              </a:spcBef>
              <a:spcAft>
                <a:spcPts val="600"/>
              </a:spcAft>
            </a:pPr>
            <a:r>
              <a:rPr lang="en-GB" sz="1800" dirty="0" smtClean="0"/>
              <a:t>Individual Index</a:t>
            </a:r>
          </a:p>
          <a:p>
            <a:pPr lvl="2">
              <a:spcBef>
                <a:spcPts val="0"/>
              </a:spcBef>
              <a:spcAft>
                <a:spcPts val="600"/>
              </a:spcAft>
            </a:pPr>
            <a:r>
              <a:rPr lang="en-GB" sz="1800" dirty="0" smtClean="0"/>
              <a:t>Project Timeline</a:t>
            </a:r>
          </a:p>
          <a:p>
            <a:pPr lvl="2">
              <a:spcBef>
                <a:spcPts val="0"/>
              </a:spcBef>
              <a:spcAft>
                <a:spcPts val="600"/>
              </a:spcAft>
            </a:pPr>
            <a:r>
              <a:rPr lang="en-GB" sz="1800" dirty="0" smtClean="0"/>
              <a:t>Acknowledgements</a:t>
            </a:r>
            <a:endParaRPr lang="en-GB" sz="1800" dirty="0"/>
          </a:p>
        </p:txBody>
      </p:sp>
      <p:sp>
        <p:nvSpPr>
          <p:cNvPr id="4" name="Slide Number Placeholder 3"/>
          <p:cNvSpPr>
            <a:spLocks noGrp="1"/>
          </p:cNvSpPr>
          <p:nvPr>
            <p:ph type="sldNum" sz="quarter" idx="12"/>
          </p:nvPr>
        </p:nvSpPr>
        <p:spPr/>
        <p:txBody>
          <a:bodyPr/>
          <a:lstStyle/>
          <a:p>
            <a:fld id="{830D4EF1-2FB9-4CDA-AD22-D945B346B2F0}" type="slidenum">
              <a:rPr lang="en-GB" smtClean="0">
                <a:solidFill>
                  <a:srgbClr val="000000"/>
                </a:solidFill>
              </a:rPr>
              <a:pPr/>
              <a:t>5</a:t>
            </a:fld>
            <a:endParaRPr lang="en-GB" dirty="0">
              <a:solidFill>
                <a:srgbClr val="000000"/>
              </a:solidFill>
            </a:endParaRPr>
          </a:p>
        </p:txBody>
      </p:sp>
    </p:spTree>
    <p:custDataLst>
      <p:tags r:id="rId1"/>
    </p:custDataLst>
    <p:extLst>
      <p:ext uri="{BB962C8B-B14F-4D97-AF65-F5344CB8AC3E}">
        <p14:creationId xmlns:p14="http://schemas.microsoft.com/office/powerpoint/2010/main" val="1729035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Carrier Analysis</a:t>
            </a:r>
            <a:endParaRPr lang="en-US" dirty="0"/>
          </a:p>
        </p:txBody>
      </p:sp>
      <p:sp>
        <p:nvSpPr>
          <p:cNvPr id="3" name="Content Placeholder 2"/>
          <p:cNvSpPr>
            <a:spLocks noGrp="1"/>
          </p:cNvSpPr>
          <p:nvPr>
            <p:ph sz="quarter" idx="1"/>
          </p:nvPr>
        </p:nvSpPr>
        <p:spPr/>
        <p:txBody>
          <a:bodyPr/>
          <a:lstStyle/>
          <a:p>
            <a:r>
              <a:rPr lang="en-US" dirty="0" smtClean="0"/>
              <a:t>Product Mix</a:t>
            </a:r>
          </a:p>
          <a:p>
            <a:pPr lvl="1"/>
            <a:r>
              <a:rPr lang="en-US" dirty="0" smtClean="0"/>
              <a:t>Number of cases sold</a:t>
            </a:r>
          </a:p>
          <a:p>
            <a:pPr lvl="1"/>
            <a:r>
              <a:rPr lang="en-US" dirty="0" smtClean="0"/>
              <a:t>Premium received</a:t>
            </a:r>
          </a:p>
          <a:p>
            <a:pPr lvl="1"/>
            <a:r>
              <a:rPr lang="en-US" dirty="0" smtClean="0"/>
              <a:t>Preferred carriers</a:t>
            </a:r>
          </a:p>
          <a:p>
            <a:r>
              <a:rPr lang="en-US" dirty="0" smtClean="0"/>
              <a:t>Carrier Rankings</a:t>
            </a:r>
          </a:p>
          <a:p>
            <a:pPr lvl="1"/>
            <a:r>
              <a:rPr lang="en-US" dirty="0" smtClean="0"/>
              <a:t>5 (highest rank) to 1 (lowest rank)</a:t>
            </a:r>
          </a:p>
          <a:p>
            <a:pPr lvl="1"/>
            <a:r>
              <a:rPr lang="en-US" dirty="0" smtClean="0"/>
              <a:t>Many different sections</a:t>
            </a:r>
          </a:p>
          <a:p>
            <a:pPr lvl="1"/>
            <a:r>
              <a:rPr lang="en-US" dirty="0" smtClean="0"/>
              <a:t>Numerical</a:t>
            </a:r>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614177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Agency Profile Survey: New Marketing Initiatives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524000"/>
            <a:ext cx="766762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8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Agency Profile Survey: New Marketing Initiatives</a:t>
            </a:r>
            <a:endParaRPr lang="en-US" dirty="0"/>
          </a:p>
        </p:txBody>
      </p:sp>
      <p:sp>
        <p:nvSpPr>
          <p:cNvPr id="3" name="Content Placeholder 2"/>
          <p:cNvSpPr>
            <a:spLocks noGrp="1"/>
          </p:cNvSpPr>
          <p:nvPr>
            <p:ph sz="quarter" idx="1"/>
          </p:nvPr>
        </p:nvSpPr>
        <p:spPr/>
        <p:txBody>
          <a:bodyPr/>
          <a:lstStyle/>
          <a:p>
            <a:r>
              <a:rPr lang="en-US" dirty="0" smtClean="0"/>
              <a:t>Planned marketing strategies by segment</a:t>
            </a:r>
          </a:p>
          <a:p>
            <a:r>
              <a:rPr lang="en-US" dirty="0" smtClean="0"/>
              <a:t>Planned marketing strategies overall</a:t>
            </a:r>
          </a:p>
          <a:p>
            <a:pPr lvl="1"/>
            <a:r>
              <a:rPr lang="en-US" dirty="0" smtClean="0"/>
              <a:t>Mass mailings</a:t>
            </a:r>
          </a:p>
          <a:p>
            <a:pPr lvl="1"/>
            <a:r>
              <a:rPr lang="en-US" dirty="0" smtClean="0"/>
              <a:t>Email campaigns</a:t>
            </a:r>
          </a:p>
          <a:p>
            <a:pPr lvl="1"/>
            <a:r>
              <a:rPr lang="en-US" dirty="0" smtClean="0"/>
              <a:t>Web meetings</a:t>
            </a:r>
          </a:p>
          <a:p>
            <a:pPr lvl="1"/>
            <a:r>
              <a:rPr lang="en-US" dirty="0" smtClean="0"/>
              <a:t>Etc.</a:t>
            </a:r>
          </a:p>
          <a:p>
            <a:r>
              <a:rPr lang="en-US" dirty="0" smtClean="0"/>
              <a:t>Reinsurance pool interest</a:t>
            </a:r>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763379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Profile Survey: Behind the Scenes</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96470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60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Intelligence Database</a:t>
            </a:r>
            <a:endParaRPr lang="en-US" dirty="0"/>
          </a:p>
        </p:txBody>
      </p:sp>
      <p:sp>
        <p:nvSpPr>
          <p:cNvPr id="3" name="Content Placeholder 2"/>
          <p:cNvSpPr>
            <a:spLocks noGrp="1"/>
          </p:cNvSpPr>
          <p:nvPr>
            <p:ph sz="quarter" idx="1"/>
          </p:nvPr>
        </p:nvSpPr>
        <p:spPr/>
        <p:txBody>
          <a:bodyPr/>
          <a:lstStyle/>
          <a:p>
            <a:r>
              <a:rPr lang="en-US" dirty="0" smtClean="0"/>
              <a:t>Directions</a:t>
            </a:r>
          </a:p>
          <a:p>
            <a:r>
              <a:rPr lang="en-US" dirty="0" smtClean="0">
                <a:solidFill>
                  <a:schemeClr val="bg1">
                    <a:lumMod val="65000"/>
                  </a:schemeClr>
                </a:solidFill>
              </a:rPr>
              <a:t>Flexible Filters</a:t>
            </a:r>
          </a:p>
          <a:p>
            <a:pPr lvl="1"/>
            <a:r>
              <a:rPr lang="en-US" dirty="0" smtClean="0">
                <a:solidFill>
                  <a:schemeClr val="bg1">
                    <a:lumMod val="65000"/>
                  </a:schemeClr>
                </a:solidFill>
              </a:rPr>
              <a:t>Location</a:t>
            </a:r>
          </a:p>
          <a:p>
            <a:pPr lvl="1"/>
            <a:r>
              <a:rPr lang="en-US" dirty="0" smtClean="0">
                <a:solidFill>
                  <a:schemeClr val="bg1">
                    <a:lumMod val="65000"/>
                  </a:schemeClr>
                </a:solidFill>
              </a:rPr>
              <a:t>Agency Size</a:t>
            </a:r>
          </a:p>
          <a:p>
            <a:r>
              <a:rPr lang="en-US" dirty="0" smtClean="0">
                <a:solidFill>
                  <a:schemeClr val="bg1">
                    <a:lumMod val="65000"/>
                  </a:schemeClr>
                </a:solidFill>
              </a:rPr>
              <a:t>Significant Results</a:t>
            </a:r>
          </a:p>
          <a:p>
            <a:r>
              <a:rPr lang="en-US" dirty="0" smtClean="0">
                <a:solidFill>
                  <a:schemeClr val="bg1">
                    <a:lumMod val="65000"/>
                  </a:schemeClr>
                </a:solidFill>
              </a:rPr>
              <a:t>Easy to Update</a:t>
            </a:r>
          </a:p>
        </p:txBody>
      </p:sp>
    </p:spTree>
    <p:extLst>
      <p:ext uri="{BB962C8B-B14F-4D97-AF65-F5344CB8AC3E}">
        <p14:creationId xmlns:p14="http://schemas.microsoft.com/office/powerpoint/2010/main" val="2253494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04775"/>
            <a:ext cx="907732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540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Intelligence Database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65000"/>
                  </a:schemeClr>
                </a:solidFill>
              </a:rPr>
              <a:t>Directions</a:t>
            </a:r>
          </a:p>
          <a:p>
            <a:r>
              <a:rPr lang="en-US" dirty="0" smtClean="0"/>
              <a:t>Flexible Filters</a:t>
            </a:r>
          </a:p>
          <a:p>
            <a:pPr lvl="1"/>
            <a:r>
              <a:rPr lang="en-US" dirty="0" smtClean="0"/>
              <a:t>Location</a:t>
            </a:r>
          </a:p>
          <a:p>
            <a:pPr lvl="1"/>
            <a:r>
              <a:rPr lang="en-US" dirty="0" smtClean="0"/>
              <a:t>Agency Size</a:t>
            </a:r>
          </a:p>
          <a:p>
            <a:r>
              <a:rPr lang="en-US" dirty="0" smtClean="0">
                <a:solidFill>
                  <a:schemeClr val="bg1">
                    <a:lumMod val="65000"/>
                  </a:schemeClr>
                </a:solidFill>
              </a:rPr>
              <a:t>Significant Results</a:t>
            </a:r>
          </a:p>
          <a:p>
            <a:r>
              <a:rPr lang="en-US" dirty="0" smtClean="0">
                <a:solidFill>
                  <a:schemeClr val="bg1">
                    <a:lumMod val="65000"/>
                  </a:schemeClr>
                </a:solidFill>
              </a:rPr>
              <a:t>Easy to Update</a:t>
            </a:r>
          </a:p>
        </p:txBody>
      </p:sp>
    </p:spTree>
    <p:extLst>
      <p:ext uri="{BB962C8B-B14F-4D97-AF65-F5344CB8AC3E}">
        <p14:creationId xmlns:p14="http://schemas.microsoft.com/office/powerpoint/2010/main" val="570537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4288"/>
            <a:ext cx="909637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4934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Intelligence Database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65000"/>
                  </a:schemeClr>
                </a:solidFill>
              </a:rPr>
              <a:t>Directions</a:t>
            </a:r>
          </a:p>
          <a:p>
            <a:r>
              <a:rPr lang="en-US" dirty="0" smtClean="0">
                <a:solidFill>
                  <a:schemeClr val="bg1">
                    <a:lumMod val="65000"/>
                  </a:schemeClr>
                </a:solidFill>
              </a:rPr>
              <a:t>Flexible Filters</a:t>
            </a:r>
          </a:p>
          <a:p>
            <a:pPr lvl="1"/>
            <a:r>
              <a:rPr lang="en-US" dirty="0" smtClean="0">
                <a:solidFill>
                  <a:schemeClr val="bg1">
                    <a:lumMod val="65000"/>
                  </a:schemeClr>
                </a:solidFill>
              </a:rPr>
              <a:t>Location</a:t>
            </a:r>
          </a:p>
          <a:p>
            <a:pPr lvl="1"/>
            <a:r>
              <a:rPr lang="en-US" dirty="0" smtClean="0">
                <a:solidFill>
                  <a:schemeClr val="bg1">
                    <a:lumMod val="65000"/>
                  </a:schemeClr>
                </a:solidFill>
              </a:rPr>
              <a:t>Agency Size</a:t>
            </a:r>
          </a:p>
          <a:p>
            <a:r>
              <a:rPr lang="en-US" dirty="0" smtClean="0"/>
              <a:t>Significant Results</a:t>
            </a:r>
          </a:p>
          <a:p>
            <a:r>
              <a:rPr lang="en-US" dirty="0" smtClean="0">
                <a:solidFill>
                  <a:schemeClr val="bg1">
                    <a:lumMod val="65000"/>
                  </a:schemeClr>
                </a:solidFill>
              </a:rPr>
              <a:t>Easy to Update</a:t>
            </a:r>
          </a:p>
        </p:txBody>
      </p:sp>
    </p:spTree>
    <p:extLst>
      <p:ext uri="{BB962C8B-B14F-4D97-AF65-F5344CB8AC3E}">
        <p14:creationId xmlns:p14="http://schemas.microsoft.com/office/powerpoint/2010/main" val="4256638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80975"/>
            <a:ext cx="902970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22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Curriculum Vitae: Gary Rohrig, Actuarial Science M.S.</a:t>
            </a:r>
            <a:endParaRPr lang="en-GB" dirty="0"/>
          </a:p>
        </p:txBody>
      </p:sp>
      <p:sp>
        <p:nvSpPr>
          <p:cNvPr id="3" name="Content Placeholder 2"/>
          <p:cNvSpPr>
            <a:spLocks noGrp="1"/>
          </p:cNvSpPr>
          <p:nvPr>
            <p:ph idx="1"/>
          </p:nvPr>
        </p:nvSpPr>
        <p:spPr>
          <a:xfrm>
            <a:off x="395536" y="1196752"/>
            <a:ext cx="5400600" cy="5184576"/>
          </a:xfrm>
        </p:spPr>
        <p:txBody>
          <a:bodyPr>
            <a:normAutofit/>
          </a:bodyPr>
          <a:lstStyle/>
          <a:p>
            <a:pPr lvl="1"/>
            <a:r>
              <a:rPr lang="en-US" sz="1600" b="1" dirty="0" smtClean="0"/>
              <a:t>Academic Background</a:t>
            </a:r>
          </a:p>
          <a:p>
            <a:pPr lvl="2"/>
            <a:r>
              <a:rPr lang="en-US" sz="1600" dirty="0" smtClean="0"/>
              <a:t>Applied Mathematics, B.S.</a:t>
            </a:r>
          </a:p>
          <a:p>
            <a:pPr lvl="3"/>
            <a:r>
              <a:rPr lang="en-US" sz="1400" i="1" dirty="0" smtClean="0"/>
              <a:t>Southern Connecticut State University - 2010</a:t>
            </a:r>
          </a:p>
          <a:p>
            <a:pPr lvl="2"/>
            <a:r>
              <a:rPr lang="en-US" sz="1600" dirty="0" smtClean="0"/>
              <a:t>Actuarial Science, M.S. </a:t>
            </a:r>
          </a:p>
          <a:p>
            <a:pPr lvl="3">
              <a:spcAft>
                <a:spcPts val="1200"/>
              </a:spcAft>
            </a:pPr>
            <a:r>
              <a:rPr lang="en-US" sz="1400" i="1" dirty="0" smtClean="0"/>
              <a:t>University of Connecticut, Storrs - 2012</a:t>
            </a:r>
          </a:p>
          <a:p>
            <a:pPr lvl="1"/>
            <a:r>
              <a:rPr lang="en-US" sz="1600" b="1" dirty="0" smtClean="0"/>
              <a:t>Internship Experience</a:t>
            </a:r>
          </a:p>
          <a:p>
            <a:pPr lvl="2"/>
            <a:r>
              <a:rPr lang="en-US" sz="1600" dirty="0" smtClean="0"/>
              <a:t>edgeLab – GE/UConn Financial Accelerator</a:t>
            </a:r>
          </a:p>
          <a:p>
            <a:pPr lvl="2">
              <a:spcAft>
                <a:spcPts val="1200"/>
              </a:spcAft>
            </a:pPr>
            <a:r>
              <a:rPr lang="en-US" sz="1600" dirty="0" smtClean="0"/>
              <a:t>Towers Watson – P&amp;C, Software Actuarial Analyst</a:t>
            </a:r>
          </a:p>
          <a:p>
            <a:pPr marL="0" lvl="2" indent="0">
              <a:buNone/>
            </a:pPr>
            <a:r>
              <a:rPr lang="en-US" sz="1600" b="1" dirty="0" smtClean="0"/>
              <a:t>Project Experience</a:t>
            </a:r>
          </a:p>
          <a:p>
            <a:pPr lvl="2"/>
            <a:r>
              <a:rPr lang="en-US" sz="1600" dirty="0" smtClean="0"/>
              <a:t>GE – </a:t>
            </a:r>
            <a:r>
              <a:rPr lang="en-US" sz="1600" i="1" dirty="0" smtClean="0"/>
              <a:t>Retail Credit Finance</a:t>
            </a:r>
          </a:p>
          <a:p>
            <a:pPr marL="0" lvl="2" indent="0">
              <a:buNone/>
              <a:tabLst>
                <a:tab pos="801688" algn="l"/>
              </a:tabLst>
            </a:pPr>
            <a:r>
              <a:rPr lang="en-US" sz="1600" i="1" dirty="0" smtClean="0"/>
              <a:t>	Portfolio Stress Testing Model</a:t>
            </a:r>
          </a:p>
          <a:p>
            <a:pPr lvl="2"/>
            <a:r>
              <a:rPr lang="en-US" sz="1600" dirty="0" smtClean="0"/>
              <a:t>UConn – </a:t>
            </a:r>
            <a:r>
              <a:rPr lang="en-US" sz="1600" i="1" dirty="0" smtClean="0"/>
              <a:t>Knowlton Trust</a:t>
            </a:r>
          </a:p>
          <a:p>
            <a:pPr lvl="2"/>
            <a:r>
              <a:rPr lang="en-US" sz="1600" dirty="0" smtClean="0"/>
              <a:t>Towers Watson </a:t>
            </a:r>
          </a:p>
          <a:p>
            <a:pPr lvl="3"/>
            <a:r>
              <a:rPr lang="en-US" sz="1400" i="1" dirty="0" smtClean="0"/>
              <a:t>Claims Cost Management</a:t>
            </a:r>
          </a:p>
          <a:p>
            <a:pPr lvl="3"/>
            <a:r>
              <a:rPr lang="en-US" sz="1400" i="1" dirty="0" smtClean="0"/>
              <a:t>Agent Modeling</a:t>
            </a:r>
          </a:p>
          <a:p>
            <a:pPr lvl="3"/>
            <a:r>
              <a:rPr lang="en-US" sz="1400" i="1" dirty="0" smtClean="0"/>
              <a:t>National Retirement Satisfaction Index</a:t>
            </a:r>
          </a:p>
          <a:p>
            <a:pPr lvl="3"/>
            <a:endParaRPr lang="en-US" i="1" dirty="0"/>
          </a:p>
        </p:txBody>
      </p:sp>
      <p:sp>
        <p:nvSpPr>
          <p:cNvPr id="6" name="Slide Number Placeholder 5"/>
          <p:cNvSpPr>
            <a:spLocks noGrp="1"/>
          </p:cNvSpPr>
          <p:nvPr>
            <p:ph type="sldNum" sz="quarter" idx="12"/>
          </p:nvPr>
        </p:nvSpPr>
        <p:spPr/>
        <p:txBody>
          <a:bodyPr/>
          <a:lstStyle/>
          <a:p>
            <a:fld id="{830D4EF1-2FB9-4CDA-AD22-D945B346B2F0}" type="slidenum">
              <a:rPr lang="en-GB" smtClean="0">
                <a:solidFill>
                  <a:srgbClr val="000000"/>
                </a:solidFill>
              </a:rPr>
              <a:pPr/>
              <a:t>6</a:t>
            </a:fld>
            <a:endParaRPr lang="en-GB" dirty="0">
              <a:solidFill>
                <a:srgbClr val="000000"/>
              </a:solidFill>
            </a:endParaRPr>
          </a:p>
        </p:txBody>
      </p:sp>
    </p:spTree>
    <p:custDataLst>
      <p:tags r:id="rId1"/>
    </p:custDataLst>
    <p:extLst>
      <p:ext uri="{BB962C8B-B14F-4D97-AF65-F5344CB8AC3E}">
        <p14:creationId xmlns:p14="http://schemas.microsoft.com/office/powerpoint/2010/main" val="1911115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3813"/>
            <a:ext cx="9096375"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214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5945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Intelligence Database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65000"/>
                  </a:schemeClr>
                </a:solidFill>
              </a:rPr>
              <a:t>Directions</a:t>
            </a:r>
          </a:p>
          <a:p>
            <a:r>
              <a:rPr lang="en-US" dirty="0" smtClean="0">
                <a:solidFill>
                  <a:schemeClr val="bg1">
                    <a:lumMod val="65000"/>
                  </a:schemeClr>
                </a:solidFill>
              </a:rPr>
              <a:t>Flexible Filters</a:t>
            </a:r>
          </a:p>
          <a:p>
            <a:pPr lvl="1"/>
            <a:r>
              <a:rPr lang="en-US" dirty="0" smtClean="0">
                <a:solidFill>
                  <a:schemeClr val="bg1">
                    <a:lumMod val="65000"/>
                  </a:schemeClr>
                </a:solidFill>
              </a:rPr>
              <a:t>Location</a:t>
            </a:r>
          </a:p>
          <a:p>
            <a:pPr lvl="1"/>
            <a:r>
              <a:rPr lang="en-US" dirty="0" smtClean="0">
                <a:solidFill>
                  <a:schemeClr val="bg1">
                    <a:lumMod val="65000"/>
                  </a:schemeClr>
                </a:solidFill>
              </a:rPr>
              <a:t>Agency Size</a:t>
            </a:r>
          </a:p>
          <a:p>
            <a:r>
              <a:rPr lang="en-US" dirty="0" smtClean="0">
                <a:solidFill>
                  <a:schemeClr val="bg1">
                    <a:lumMod val="65000"/>
                  </a:schemeClr>
                </a:solidFill>
              </a:rPr>
              <a:t>Significant Results</a:t>
            </a:r>
          </a:p>
          <a:p>
            <a:r>
              <a:rPr lang="en-US" dirty="0" smtClean="0"/>
              <a:t>Easy to Update</a:t>
            </a:r>
          </a:p>
        </p:txBody>
      </p:sp>
    </p:spTree>
    <p:extLst>
      <p:ext uri="{BB962C8B-B14F-4D97-AF65-F5344CB8AC3E}">
        <p14:creationId xmlns:p14="http://schemas.microsoft.com/office/powerpoint/2010/main" val="2855881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sz="quarter" idx="1"/>
          </p:nvPr>
        </p:nvSpPr>
        <p:spPr/>
        <p:txBody>
          <a:bodyPr/>
          <a:lstStyle/>
          <a:p>
            <a:r>
              <a:rPr lang="en-US" dirty="0" smtClean="0"/>
              <a:t>Monthly updates of the MID</a:t>
            </a:r>
          </a:p>
          <a:p>
            <a:r>
              <a:rPr lang="en-US" dirty="0" smtClean="0"/>
              <a:t>Reports to carriers and agents featuring what’s working and areas to improve</a:t>
            </a:r>
          </a:p>
          <a:p>
            <a:r>
              <a:rPr lang="en-US" dirty="0" smtClean="0"/>
              <a:t>Overall better communication</a:t>
            </a:r>
            <a:endParaRPr lang="en-US" dirty="0"/>
          </a:p>
        </p:txBody>
      </p:sp>
    </p:spTree>
    <p:extLst>
      <p:ext uri="{BB962C8B-B14F-4D97-AF65-F5344CB8AC3E}">
        <p14:creationId xmlns:p14="http://schemas.microsoft.com/office/powerpoint/2010/main" val="3640288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Challenges</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r>
              <a:rPr lang="en-US" dirty="0" smtClean="0"/>
              <a:t>Phase I</a:t>
            </a:r>
          </a:p>
          <a:p>
            <a:pPr lvl="1"/>
            <a:r>
              <a:rPr lang="en-US" dirty="0" smtClean="0"/>
              <a:t>Leveraging many opinions</a:t>
            </a:r>
          </a:p>
          <a:p>
            <a:pPr lvl="1"/>
            <a:r>
              <a:rPr lang="en-US" dirty="0" smtClean="0"/>
              <a:t>What’s working vs. needed improvement</a:t>
            </a:r>
          </a:p>
          <a:p>
            <a:pPr lvl="1"/>
            <a:r>
              <a:rPr lang="en-US" dirty="0" smtClean="0"/>
              <a:t>Softer research than I’m used to</a:t>
            </a:r>
          </a:p>
          <a:p>
            <a:r>
              <a:rPr lang="en-US" dirty="0" smtClean="0"/>
              <a:t>Phase II</a:t>
            </a:r>
          </a:p>
          <a:p>
            <a:pPr lvl="1"/>
            <a:r>
              <a:rPr lang="en-US" dirty="0" smtClean="0"/>
              <a:t>Technical difficulties</a:t>
            </a:r>
          </a:p>
          <a:p>
            <a:pPr lvl="1"/>
            <a:r>
              <a:rPr lang="en-US" dirty="0" smtClean="0"/>
              <a:t>Inconsistent responses</a:t>
            </a:r>
          </a:p>
          <a:p>
            <a:pPr lvl="1"/>
            <a:r>
              <a:rPr lang="en-US" dirty="0" smtClean="0"/>
              <a:t>Anticipating user error</a:t>
            </a:r>
          </a:p>
          <a:p>
            <a:r>
              <a:rPr lang="en-US" dirty="0" smtClean="0"/>
              <a:t>Overall</a:t>
            </a:r>
          </a:p>
          <a:p>
            <a:pPr lvl="1"/>
            <a:r>
              <a:rPr lang="en-US" dirty="0" smtClean="0"/>
              <a:t>Sometimes out of my comfort zone</a:t>
            </a:r>
          </a:p>
          <a:p>
            <a:pPr lvl="1"/>
            <a:r>
              <a:rPr lang="en-US" dirty="0" smtClean="0"/>
              <a:t>High level of responsibility</a:t>
            </a:r>
            <a:endParaRPr lang="en-US" dirty="0"/>
          </a:p>
        </p:txBody>
      </p:sp>
    </p:spTree>
    <p:extLst>
      <p:ext uri="{BB962C8B-B14F-4D97-AF65-F5344CB8AC3E}">
        <p14:creationId xmlns:p14="http://schemas.microsoft.com/office/powerpoint/2010/main" val="1059197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r>
              <a:rPr lang="en-US" dirty="0" smtClean="0"/>
              <a:t>Goldenson Center for Actuarial Research</a:t>
            </a:r>
          </a:p>
          <a:p>
            <a:r>
              <a:rPr lang="en-US" dirty="0" smtClean="0"/>
              <a:t>Other Students Involved</a:t>
            </a:r>
          </a:p>
          <a:p>
            <a:r>
              <a:rPr lang="en-US" dirty="0" smtClean="0"/>
              <a:t>Jay Vadiveloo</a:t>
            </a:r>
            <a:endParaRPr lang="en-US" dirty="0"/>
          </a:p>
        </p:txBody>
      </p:sp>
    </p:spTree>
    <p:extLst>
      <p:ext uri="{BB962C8B-B14F-4D97-AF65-F5344CB8AC3E}">
        <p14:creationId xmlns:p14="http://schemas.microsoft.com/office/powerpoint/2010/main" val="3865929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1571088" cy="54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157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00200" y="2091158"/>
            <a:ext cx="6762750" cy="1470025"/>
          </a:xfrm>
        </p:spPr>
        <p:txBody>
          <a:bodyPr/>
          <a:lstStyle/>
          <a:p>
            <a:pPr eaLnBrk="1" hangingPunct="1"/>
            <a:r>
              <a:rPr lang="en-US" dirty="0" smtClean="0"/>
              <a:t>Millard Knowlton Trust</a:t>
            </a:r>
          </a:p>
        </p:txBody>
      </p:sp>
      <p:sp>
        <p:nvSpPr>
          <p:cNvPr id="3" name="Subtitle 2"/>
          <p:cNvSpPr>
            <a:spLocks noGrp="1"/>
          </p:cNvSpPr>
          <p:nvPr>
            <p:ph type="subTitle" idx="1"/>
          </p:nvPr>
        </p:nvSpPr>
        <p:spPr>
          <a:xfrm>
            <a:off x="1600200" y="3561184"/>
            <a:ext cx="6762750" cy="2168590"/>
          </a:xfrm>
        </p:spPr>
        <p:txBody>
          <a:bodyPr rtlCol="0">
            <a:normAutofit fontScale="92500" lnSpcReduction="20000"/>
          </a:bodyPr>
          <a:lstStyle/>
          <a:p>
            <a:pPr eaLnBrk="1" fontAlgn="auto" hangingPunct="1">
              <a:spcAft>
                <a:spcPts val="0"/>
              </a:spcAft>
              <a:defRPr/>
            </a:pPr>
            <a:r>
              <a:rPr lang="en-US" sz="2600" dirty="0" smtClean="0">
                <a:ea typeface="+mn-ea"/>
              </a:rPr>
              <a:t>2012 Summary</a:t>
            </a:r>
          </a:p>
          <a:p>
            <a:pPr eaLnBrk="1" fontAlgn="auto" hangingPunct="1">
              <a:spcAft>
                <a:spcPts val="0"/>
              </a:spcAft>
              <a:defRPr/>
            </a:pPr>
            <a:endParaRPr lang="en-US" dirty="0" smtClean="0">
              <a:ea typeface="+mn-ea"/>
            </a:endParaRPr>
          </a:p>
          <a:p>
            <a:pPr eaLnBrk="1" fontAlgn="auto" hangingPunct="1">
              <a:spcAft>
                <a:spcPts val="0"/>
              </a:spcAft>
              <a:defRPr/>
            </a:pPr>
            <a:r>
              <a:rPr lang="en-US" dirty="0" smtClean="0">
                <a:ea typeface="+mn-ea"/>
              </a:rPr>
              <a:t>2012 Goldenson Center Annual Advisory Board Meeting</a:t>
            </a:r>
          </a:p>
          <a:p>
            <a:pPr eaLnBrk="1" fontAlgn="auto" hangingPunct="1">
              <a:spcAft>
                <a:spcPts val="0"/>
              </a:spcAft>
              <a:defRPr/>
            </a:pPr>
            <a:endParaRPr lang="en-US" dirty="0">
              <a:ea typeface="+mn-ea"/>
            </a:endParaRPr>
          </a:p>
          <a:p>
            <a:pPr eaLnBrk="1" fontAlgn="auto" hangingPunct="1">
              <a:spcAft>
                <a:spcPts val="0"/>
              </a:spcAft>
              <a:defRPr/>
            </a:pPr>
            <a:r>
              <a:rPr lang="en-US" dirty="0" smtClean="0"/>
              <a:t>Ralph </a:t>
            </a:r>
            <a:r>
              <a:rPr lang="en-US" dirty="0"/>
              <a:t>Urban, </a:t>
            </a:r>
            <a:r>
              <a:rPr lang="en-US" dirty="0" smtClean="0"/>
              <a:t>Assistant </a:t>
            </a:r>
            <a:r>
              <a:rPr lang="en-US" dirty="0"/>
              <a:t>Attorney </a:t>
            </a:r>
            <a:r>
              <a:rPr lang="en-US" dirty="0" smtClean="0"/>
              <a:t>General</a:t>
            </a:r>
          </a:p>
          <a:p>
            <a:pPr eaLnBrk="1" fontAlgn="auto" hangingPunct="1">
              <a:spcAft>
                <a:spcPts val="0"/>
              </a:spcAft>
              <a:defRPr/>
            </a:pPr>
            <a:r>
              <a:rPr lang="en-US" dirty="0"/>
              <a:t>Gary Rohrig, Actuarial Sciences Graduate Student</a:t>
            </a:r>
            <a:br>
              <a:rPr lang="en-US" dirty="0"/>
            </a:br>
            <a:endParaRPr lang="en-US" dirty="0">
              <a:ea typeface="+mn-ea"/>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
            <a:ext cx="1571088" cy="54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4311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Agenda</a:t>
            </a:r>
          </a:p>
        </p:txBody>
      </p:sp>
      <p:sp>
        <p:nvSpPr>
          <p:cNvPr id="19459" name="Content Placeholder 2"/>
          <p:cNvSpPr>
            <a:spLocks noGrp="1"/>
          </p:cNvSpPr>
          <p:nvPr>
            <p:ph idx="1"/>
          </p:nvPr>
        </p:nvSpPr>
        <p:spPr/>
        <p:txBody>
          <a:bodyPr/>
          <a:lstStyle/>
          <a:p>
            <a:pPr eaLnBrk="1" hangingPunct="1"/>
            <a:r>
              <a:rPr lang="en-US" dirty="0" smtClean="0"/>
              <a:t>Summary of Fund in 2012</a:t>
            </a:r>
          </a:p>
          <a:p>
            <a:pPr eaLnBrk="1" hangingPunct="1"/>
            <a:r>
              <a:rPr lang="en-US" dirty="0" smtClean="0"/>
              <a:t>Factors Affecting Future Value</a:t>
            </a:r>
          </a:p>
          <a:p>
            <a:pPr eaLnBrk="1" hangingPunct="1"/>
            <a:r>
              <a:rPr lang="en-US" dirty="0" smtClean="0"/>
              <a:t>Conceptual Framework and Model</a:t>
            </a:r>
          </a:p>
          <a:p>
            <a:pPr eaLnBrk="1" hangingPunct="1"/>
            <a:r>
              <a:rPr lang="en-US" dirty="0" smtClean="0"/>
              <a:t>Analysis of Fund Projection</a:t>
            </a:r>
          </a:p>
          <a:p>
            <a:pPr eaLnBrk="1" hangingPunct="1"/>
            <a:r>
              <a:rPr lang="en-US" dirty="0" smtClean="0"/>
              <a:t>Scenario Analysis</a:t>
            </a:r>
          </a:p>
          <a:p>
            <a:pPr eaLnBrk="1" hangingPunct="1"/>
            <a:r>
              <a:rPr lang="en-US" dirty="0" smtClean="0"/>
              <a:t>Recommendations</a:t>
            </a:r>
          </a:p>
          <a:p>
            <a:pPr eaLnBrk="1" hangingPunct="1"/>
            <a:r>
              <a:rPr lang="en-US" dirty="0" smtClean="0"/>
              <a:t>Deliverables</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68</a:t>
            </a:fld>
            <a:endParaRPr lang="en-US" dirty="0">
              <a:solidFill>
                <a:srgbClr val="1B3861"/>
              </a:solidFill>
            </a:endParaRPr>
          </a:p>
        </p:txBody>
      </p:sp>
    </p:spTree>
    <p:extLst>
      <p:ext uri="{BB962C8B-B14F-4D97-AF65-F5344CB8AC3E}">
        <p14:creationId xmlns:p14="http://schemas.microsoft.com/office/powerpoint/2010/main" val="1083201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Summary of Fund in 2012</a:t>
            </a:r>
          </a:p>
        </p:txBody>
      </p:sp>
      <p:sp>
        <p:nvSpPr>
          <p:cNvPr id="20483" name="Content Placeholder 2"/>
          <p:cNvSpPr>
            <a:spLocks noGrp="1"/>
          </p:cNvSpPr>
          <p:nvPr>
            <p:ph idx="1"/>
          </p:nvPr>
        </p:nvSpPr>
        <p:spPr/>
        <p:txBody>
          <a:bodyPr/>
          <a:lstStyle/>
          <a:p>
            <a:pPr eaLnBrk="1" hangingPunct="1"/>
            <a:r>
              <a:rPr lang="en-US" dirty="0" smtClean="0"/>
              <a:t>Balance is approximately $775,000</a:t>
            </a:r>
          </a:p>
          <a:p>
            <a:pPr eaLnBrk="1" hangingPunct="1"/>
            <a:r>
              <a:rPr lang="en-US" dirty="0" smtClean="0"/>
              <a:t>UConn is the remainderman</a:t>
            </a:r>
          </a:p>
          <a:p>
            <a:pPr eaLnBrk="1" hangingPunct="1"/>
            <a:r>
              <a:rPr lang="en-US" dirty="0" smtClean="0"/>
              <a:t>Trust agreement stipulates</a:t>
            </a:r>
          </a:p>
          <a:p>
            <a:pPr lvl="1" eaLnBrk="1" hangingPunct="1"/>
            <a:r>
              <a:rPr lang="en-US" dirty="0" smtClean="0"/>
              <a:t>UConn students receive full scholarship for up to 4 years</a:t>
            </a:r>
          </a:p>
          <a:p>
            <a:pPr lvl="1" eaLnBrk="1" hangingPunct="1"/>
            <a:r>
              <a:rPr lang="en-US" dirty="0" smtClean="0"/>
              <a:t>Non-UConn students receive $3,000/year for up to 4 years</a:t>
            </a:r>
          </a:p>
          <a:p>
            <a:pPr lvl="1" eaLnBrk="1" hangingPunct="1"/>
            <a:r>
              <a:rPr lang="en-US" dirty="0" smtClean="0"/>
              <a:t>Vocational students receive $1,000/year for up to 4 years</a:t>
            </a:r>
          </a:p>
          <a:p>
            <a:pPr eaLnBrk="1" hangingPunct="1"/>
            <a:r>
              <a:rPr lang="en-US" dirty="0" smtClean="0"/>
              <a:t>Knowlton family attorney feels that UConn is </a:t>
            </a:r>
            <a:r>
              <a:rPr lang="en-US" altLang="en-US" dirty="0" smtClean="0"/>
              <a:t>“</a:t>
            </a:r>
            <a:r>
              <a:rPr lang="en-US" dirty="0" smtClean="0"/>
              <a:t>driving the bus</a:t>
            </a:r>
            <a:r>
              <a:rPr lang="en-US" altLang="en-US" dirty="0" smtClean="0"/>
              <a:t>”</a:t>
            </a:r>
            <a:r>
              <a:rPr lang="en-US" dirty="0" smtClean="0"/>
              <a:t> in terms of the availability of the Trust money</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69</a:t>
            </a:fld>
            <a:endParaRPr lang="en-US" dirty="0">
              <a:solidFill>
                <a:srgbClr val="1B3861"/>
              </a:solidFill>
            </a:endParaRPr>
          </a:p>
        </p:txBody>
      </p:sp>
    </p:spTree>
    <p:extLst>
      <p:ext uri="{BB962C8B-B14F-4D97-AF65-F5344CB8AC3E}">
        <p14:creationId xmlns:p14="http://schemas.microsoft.com/office/powerpoint/2010/main" val="3198053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E16E00"/>
                </a:solidFill>
              </a:rPr>
              <a:t>Curriculum Vitae: Yang Li, Actuarial </a:t>
            </a:r>
            <a:r>
              <a:rPr lang="en-GB" dirty="0" smtClean="0"/>
              <a:t>Science M.S.</a:t>
            </a:r>
            <a:endParaRPr lang="en-GB" dirty="0"/>
          </a:p>
        </p:txBody>
      </p:sp>
      <p:sp>
        <p:nvSpPr>
          <p:cNvPr id="7" name="Rectangle 6"/>
          <p:cNvSpPr/>
          <p:nvPr/>
        </p:nvSpPr>
        <p:spPr>
          <a:xfrm>
            <a:off x="395536" y="1415151"/>
            <a:ext cx="5904656" cy="4318105"/>
          </a:xfrm>
          <a:prstGeom prst="rect">
            <a:avLst/>
          </a:prstGeom>
        </p:spPr>
        <p:txBody>
          <a:bodyPr wrap="square">
            <a:spAutoFit/>
          </a:bodyPr>
          <a:lstStyle/>
          <a:p>
            <a:r>
              <a:rPr lang="en-US" sz="1600" b="1" dirty="0" smtClean="0">
                <a:solidFill>
                  <a:srgbClr val="000000"/>
                </a:solidFill>
              </a:rPr>
              <a:t>Academic Background</a:t>
            </a:r>
          </a:p>
          <a:p>
            <a:pPr marL="265113" lvl="2" indent="-265113">
              <a:spcBef>
                <a:spcPct val="20000"/>
              </a:spcBef>
              <a:buClr>
                <a:srgbClr val="E16E00"/>
              </a:buClr>
              <a:buSzPct val="60000"/>
              <a:buFont typeface="Wingdings" pitchFamily="2" charset="2"/>
              <a:buChar char=""/>
            </a:pPr>
            <a:r>
              <a:rPr lang="en-US" sz="1600" dirty="0" smtClean="0">
                <a:solidFill>
                  <a:srgbClr val="000000"/>
                </a:solidFill>
              </a:rPr>
              <a:t>Insurance, concentration Actuarial Science, B.S.</a:t>
            </a:r>
          </a:p>
          <a:p>
            <a:pPr marL="542925" lvl="3" indent="-277813">
              <a:spcBef>
                <a:spcPct val="20000"/>
              </a:spcBef>
              <a:buClr>
                <a:srgbClr val="999999"/>
              </a:buClr>
              <a:buSzPct val="60000"/>
              <a:buFont typeface="Wingdings" pitchFamily="2" charset="2"/>
              <a:buChar char=""/>
            </a:pPr>
            <a:r>
              <a:rPr lang="en-US" sz="1400" i="1" dirty="0">
                <a:solidFill>
                  <a:srgbClr val="000000"/>
                </a:solidFill>
              </a:rPr>
              <a:t>Shandong University of Finance, Jinan –</a:t>
            </a:r>
            <a:r>
              <a:rPr lang="en-US" sz="1400" i="1" dirty="0" smtClean="0">
                <a:solidFill>
                  <a:srgbClr val="000000"/>
                </a:solidFill>
              </a:rPr>
              <a:t> </a:t>
            </a:r>
            <a:r>
              <a:rPr lang="en-US" sz="1400" i="1" dirty="0">
                <a:solidFill>
                  <a:srgbClr val="000000"/>
                </a:solidFill>
              </a:rPr>
              <a:t>2011</a:t>
            </a:r>
          </a:p>
          <a:p>
            <a:pPr marL="265113" lvl="2" indent="-265113">
              <a:spcBef>
                <a:spcPct val="20000"/>
              </a:spcBef>
              <a:buClr>
                <a:srgbClr val="E16E00"/>
              </a:buClr>
              <a:buSzPct val="60000"/>
              <a:buFont typeface="Wingdings" pitchFamily="2" charset="2"/>
              <a:buChar char=""/>
            </a:pPr>
            <a:r>
              <a:rPr lang="en-US" sz="1600" dirty="0" smtClean="0">
                <a:solidFill>
                  <a:srgbClr val="000000"/>
                </a:solidFill>
              </a:rPr>
              <a:t>Actuarial Science, M.S. </a:t>
            </a:r>
          </a:p>
          <a:p>
            <a:pPr marL="542925" lvl="3" indent="-277813">
              <a:spcBef>
                <a:spcPct val="20000"/>
              </a:spcBef>
              <a:spcAft>
                <a:spcPts val="1200"/>
              </a:spcAft>
              <a:buClr>
                <a:srgbClr val="999999"/>
              </a:buClr>
              <a:buSzPct val="60000"/>
              <a:buFont typeface="Wingdings" pitchFamily="2" charset="2"/>
              <a:buChar char=""/>
            </a:pPr>
            <a:r>
              <a:rPr lang="en-US" sz="1400" i="1" dirty="0" smtClean="0">
                <a:solidFill>
                  <a:srgbClr val="000000"/>
                </a:solidFill>
              </a:rPr>
              <a:t>University of Connecticut, Storrs – 2012</a:t>
            </a:r>
          </a:p>
          <a:p>
            <a:pPr marL="0" lvl="1">
              <a:spcBef>
                <a:spcPct val="20000"/>
              </a:spcBef>
            </a:pPr>
            <a:r>
              <a:rPr lang="en-US" sz="1600" b="1" dirty="0" smtClean="0">
                <a:solidFill>
                  <a:srgbClr val="000000"/>
                </a:solidFill>
              </a:rPr>
              <a:t>Work Experience</a:t>
            </a:r>
          </a:p>
          <a:p>
            <a:pPr marL="265113" lvl="2" indent="-265113">
              <a:spcBef>
                <a:spcPct val="20000"/>
              </a:spcBef>
              <a:spcAft>
                <a:spcPts val="1800"/>
              </a:spcAft>
              <a:buClr>
                <a:srgbClr val="E16E00"/>
              </a:buClr>
              <a:buSzPct val="60000"/>
              <a:buFont typeface="Wingdings" pitchFamily="2" charset="2"/>
              <a:buChar char=""/>
            </a:pPr>
            <a:r>
              <a:rPr lang="en-US" sz="1600" dirty="0" smtClean="0">
                <a:solidFill>
                  <a:srgbClr val="000000"/>
                </a:solidFill>
              </a:rPr>
              <a:t>SunLife </a:t>
            </a:r>
            <a:r>
              <a:rPr lang="en-US" sz="1600" i="1" dirty="0">
                <a:solidFill>
                  <a:srgbClr val="000000"/>
                </a:solidFill>
              </a:rPr>
              <a:t>–</a:t>
            </a:r>
            <a:r>
              <a:rPr lang="en-US" sz="1600" dirty="0" smtClean="0">
                <a:solidFill>
                  <a:srgbClr val="000000"/>
                </a:solidFill>
              </a:rPr>
              <a:t> 2012</a:t>
            </a:r>
            <a:endParaRPr lang="en-US" sz="1400" i="1" dirty="0" smtClean="0">
              <a:solidFill>
                <a:srgbClr val="000000"/>
              </a:solidFill>
            </a:endParaRPr>
          </a:p>
          <a:p>
            <a:pPr>
              <a:spcBef>
                <a:spcPts val="24"/>
              </a:spcBef>
            </a:pPr>
            <a:r>
              <a:rPr lang="en-US" sz="1600" b="1" dirty="0" smtClean="0">
                <a:solidFill>
                  <a:srgbClr val="000000"/>
                </a:solidFill>
              </a:rPr>
              <a:t>Project Experience</a:t>
            </a:r>
          </a:p>
          <a:p>
            <a:pPr marL="265113" lvl="2" indent="-265113">
              <a:spcBef>
                <a:spcPct val="20000"/>
              </a:spcBef>
              <a:buClr>
                <a:srgbClr val="E16E00"/>
              </a:buClr>
              <a:buSzPct val="60000"/>
              <a:buFont typeface="Wingdings" pitchFamily="2" charset="2"/>
              <a:buChar char=""/>
            </a:pPr>
            <a:r>
              <a:rPr lang="en-US" sz="1600" dirty="0" smtClean="0">
                <a:solidFill>
                  <a:srgbClr val="000000"/>
                </a:solidFill>
              </a:rPr>
              <a:t>United Health Group</a:t>
            </a:r>
          </a:p>
          <a:p>
            <a:pPr marL="542925" lvl="3" indent="-277813">
              <a:spcBef>
                <a:spcPct val="20000"/>
              </a:spcBef>
              <a:buClr>
                <a:srgbClr val="999999"/>
              </a:buClr>
              <a:buSzPct val="60000"/>
              <a:buFont typeface="Wingdings" pitchFamily="2" charset="2"/>
              <a:buChar char=""/>
            </a:pPr>
            <a:r>
              <a:rPr lang="en-US" sz="1400" i="1" dirty="0" smtClean="0">
                <a:solidFill>
                  <a:srgbClr val="000000"/>
                </a:solidFill>
              </a:rPr>
              <a:t>Profitability Analysis of Health insurance Exchanges</a:t>
            </a:r>
          </a:p>
          <a:p>
            <a:pPr marL="265113" lvl="2" indent="-265113">
              <a:spcBef>
                <a:spcPct val="20000"/>
              </a:spcBef>
              <a:buClr>
                <a:srgbClr val="E16E00"/>
              </a:buClr>
              <a:buSzPct val="60000"/>
              <a:buFont typeface="Wingdings" pitchFamily="2" charset="2"/>
              <a:buChar char=""/>
            </a:pPr>
            <a:r>
              <a:rPr lang="en-US" sz="1600" dirty="0" smtClean="0">
                <a:solidFill>
                  <a:srgbClr val="000000"/>
                </a:solidFill>
              </a:rPr>
              <a:t>Goldenson Center</a:t>
            </a:r>
            <a:endParaRPr lang="en-US" sz="1600" dirty="0">
              <a:solidFill>
                <a:srgbClr val="000000"/>
              </a:solidFill>
            </a:endParaRPr>
          </a:p>
          <a:p>
            <a:pPr marL="542925" lvl="3" indent="-277813">
              <a:spcBef>
                <a:spcPct val="20000"/>
              </a:spcBef>
              <a:buClr>
                <a:srgbClr val="999999"/>
              </a:buClr>
              <a:buSzPct val="60000"/>
              <a:buFont typeface="Wingdings" pitchFamily="2" charset="2"/>
              <a:buChar char=""/>
            </a:pPr>
            <a:r>
              <a:rPr lang="en-US" sz="1400" i="1" dirty="0" smtClean="0">
                <a:solidFill>
                  <a:srgbClr val="000000"/>
                </a:solidFill>
              </a:rPr>
              <a:t>National </a:t>
            </a:r>
            <a:r>
              <a:rPr lang="en-US" sz="1400" i="1" dirty="0">
                <a:solidFill>
                  <a:srgbClr val="000000"/>
                </a:solidFill>
              </a:rPr>
              <a:t>Retirement Satisfaction Index</a:t>
            </a:r>
          </a:p>
          <a:p>
            <a:pPr marL="542925" lvl="3" indent="-277813">
              <a:spcBef>
                <a:spcPct val="20000"/>
              </a:spcBef>
              <a:buClr>
                <a:srgbClr val="999999"/>
              </a:buClr>
              <a:buSzPct val="60000"/>
              <a:buFont typeface="Wingdings" pitchFamily="2" charset="2"/>
              <a:buChar char=""/>
            </a:pPr>
            <a:endParaRPr lang="en-US" sz="1600" b="1" dirty="0" smtClean="0">
              <a:solidFill>
                <a:srgbClr val="000000"/>
              </a:solidFill>
            </a:endParaRPr>
          </a:p>
          <a:p>
            <a:endParaRPr lang="en-US" sz="1600" b="1" dirty="0">
              <a:solidFill>
                <a:srgbClr val="000000"/>
              </a:solidFill>
            </a:endParaRPr>
          </a:p>
        </p:txBody>
      </p:sp>
      <p:sp>
        <p:nvSpPr>
          <p:cNvPr id="5" name="Slide Number Placeholder 4"/>
          <p:cNvSpPr>
            <a:spLocks noGrp="1"/>
          </p:cNvSpPr>
          <p:nvPr>
            <p:ph type="sldNum" sz="quarter" idx="12"/>
          </p:nvPr>
        </p:nvSpPr>
        <p:spPr/>
        <p:txBody>
          <a:bodyPr/>
          <a:lstStyle/>
          <a:p>
            <a:fld id="{830D4EF1-2FB9-4CDA-AD22-D945B346B2F0}" type="slidenum">
              <a:rPr lang="en-GB" smtClean="0">
                <a:solidFill>
                  <a:srgbClr val="000000"/>
                </a:solidFill>
              </a:rPr>
              <a:pPr/>
              <a:t>7</a:t>
            </a:fld>
            <a:endParaRPr lang="en-GB" dirty="0">
              <a:solidFill>
                <a:srgbClr val="000000"/>
              </a:solidFill>
            </a:endParaRPr>
          </a:p>
        </p:txBody>
      </p:sp>
    </p:spTree>
    <p:custDataLst>
      <p:tags r:id="rId1"/>
    </p:custDataLst>
    <p:extLst>
      <p:ext uri="{BB962C8B-B14F-4D97-AF65-F5344CB8AC3E}">
        <p14:creationId xmlns:p14="http://schemas.microsoft.com/office/powerpoint/2010/main" val="23584595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Factors Affecting Future Value</a:t>
            </a:r>
          </a:p>
        </p:txBody>
      </p:sp>
      <p:sp>
        <p:nvSpPr>
          <p:cNvPr id="21507" name="Content Placeholder 2"/>
          <p:cNvSpPr>
            <a:spLocks noGrp="1"/>
          </p:cNvSpPr>
          <p:nvPr>
            <p:ph idx="1"/>
          </p:nvPr>
        </p:nvSpPr>
        <p:spPr>
          <a:xfrm>
            <a:off x="779463" y="1828800"/>
            <a:ext cx="7583487" cy="4553339"/>
          </a:xfrm>
        </p:spPr>
        <p:txBody>
          <a:bodyPr/>
          <a:lstStyle/>
          <a:p>
            <a:pPr eaLnBrk="1" hangingPunct="1"/>
            <a:r>
              <a:rPr lang="en-US" sz="2400" dirty="0" smtClean="0"/>
              <a:t>Unknowns for family tree</a:t>
            </a:r>
          </a:p>
          <a:p>
            <a:pPr lvl="1" eaLnBrk="1" hangingPunct="1"/>
            <a:r>
              <a:rPr lang="en-US" sz="2200" dirty="0" smtClean="0"/>
              <a:t>Family tree as of 2012</a:t>
            </a:r>
          </a:p>
          <a:p>
            <a:pPr lvl="1" eaLnBrk="1" hangingPunct="1"/>
            <a:r>
              <a:rPr lang="en-US" sz="2200" dirty="0" smtClean="0"/>
              <a:t>Family growth rates</a:t>
            </a:r>
          </a:p>
          <a:p>
            <a:pPr lvl="2" eaLnBrk="1" hangingPunct="1"/>
            <a:r>
              <a:rPr lang="en-US" sz="2000" dirty="0" smtClean="0"/>
              <a:t>Fertility rate</a:t>
            </a:r>
          </a:p>
          <a:p>
            <a:pPr lvl="2" eaLnBrk="1" hangingPunct="1"/>
            <a:r>
              <a:rPr lang="en-US" sz="2000" dirty="0" smtClean="0"/>
              <a:t>Survival rate until reproductive age</a:t>
            </a:r>
          </a:p>
          <a:p>
            <a:pPr lvl="2" eaLnBrk="1" hangingPunct="1"/>
            <a:r>
              <a:rPr lang="en-US" sz="2000" dirty="0" smtClean="0"/>
              <a:t>Survival rate until college age</a:t>
            </a:r>
          </a:p>
          <a:p>
            <a:pPr lvl="1" eaLnBrk="1" hangingPunct="1"/>
            <a:r>
              <a:rPr lang="en-US" sz="2200" dirty="0" smtClean="0"/>
              <a:t>Age at reproduction</a:t>
            </a:r>
          </a:p>
          <a:p>
            <a:pPr lvl="1" eaLnBrk="1" hangingPunct="1"/>
            <a:r>
              <a:rPr lang="en-US" sz="2200" dirty="0" smtClean="0"/>
              <a:t>Age at start of college</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70</a:t>
            </a:fld>
            <a:endParaRPr lang="en-US" dirty="0">
              <a:solidFill>
                <a:srgbClr val="1B3861"/>
              </a:solidFill>
            </a:endParaRPr>
          </a:p>
        </p:txBody>
      </p:sp>
    </p:spTree>
    <p:extLst>
      <p:ext uri="{BB962C8B-B14F-4D97-AF65-F5344CB8AC3E}">
        <p14:creationId xmlns:p14="http://schemas.microsoft.com/office/powerpoint/2010/main" val="26227140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Factors Affecting Future Value</a:t>
            </a:r>
          </a:p>
        </p:txBody>
      </p:sp>
      <p:sp>
        <p:nvSpPr>
          <p:cNvPr id="22531" name="Content Placeholder 2"/>
          <p:cNvSpPr>
            <a:spLocks noGrp="1"/>
          </p:cNvSpPr>
          <p:nvPr>
            <p:ph idx="1"/>
          </p:nvPr>
        </p:nvSpPr>
        <p:spPr/>
        <p:txBody>
          <a:bodyPr/>
          <a:lstStyle/>
          <a:p>
            <a:pPr eaLnBrk="1" hangingPunct="1"/>
            <a:r>
              <a:rPr lang="en-US" sz="2400" dirty="0" smtClean="0"/>
              <a:t>College enrollment rate</a:t>
            </a:r>
          </a:p>
          <a:p>
            <a:pPr eaLnBrk="1" hangingPunct="1"/>
            <a:r>
              <a:rPr lang="en-US" sz="2400" dirty="0" smtClean="0"/>
              <a:t>College decision rates (UConn vs. non-UConn)</a:t>
            </a:r>
          </a:p>
          <a:p>
            <a:pPr eaLnBrk="1" hangingPunct="1"/>
            <a:r>
              <a:rPr lang="en-US" sz="2400" dirty="0" smtClean="0"/>
              <a:t>UConn annual rate of tuition and fee increase</a:t>
            </a:r>
          </a:p>
          <a:p>
            <a:pPr eaLnBrk="1" hangingPunct="1"/>
            <a:r>
              <a:rPr lang="en-US" sz="2400" dirty="0" smtClean="0"/>
              <a:t>Annual Fund</a:t>
            </a:r>
            <a:r>
              <a:rPr lang="en-US" altLang="en-US" sz="2400" dirty="0" smtClean="0"/>
              <a:t>’</a:t>
            </a:r>
            <a:r>
              <a:rPr lang="en-US" sz="2400" dirty="0" smtClean="0"/>
              <a:t>s management taxes and fees</a:t>
            </a:r>
          </a:p>
          <a:p>
            <a:pPr eaLnBrk="1" hangingPunct="1"/>
            <a:r>
              <a:rPr lang="en-US" sz="2400" dirty="0" smtClean="0"/>
              <a:t>Annual rate of return on invested Trust funds</a:t>
            </a:r>
          </a:p>
          <a:p>
            <a:pPr eaLnBrk="1" hangingPunct="1"/>
            <a:r>
              <a:rPr lang="en-US" sz="2400" dirty="0" smtClean="0"/>
              <a:t>Year of death of last survivor, Jessica Dell Warren</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71</a:t>
            </a:fld>
            <a:endParaRPr lang="en-US" dirty="0">
              <a:solidFill>
                <a:srgbClr val="1B3861"/>
              </a:solidFill>
            </a:endParaRPr>
          </a:p>
        </p:txBody>
      </p:sp>
    </p:spTree>
    <p:extLst>
      <p:ext uri="{BB962C8B-B14F-4D97-AF65-F5344CB8AC3E}">
        <p14:creationId xmlns:p14="http://schemas.microsoft.com/office/powerpoint/2010/main" val="35259399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Factors Affecting Future Value</a:t>
            </a:r>
          </a:p>
        </p:txBody>
      </p:sp>
      <p:sp>
        <p:nvSpPr>
          <p:cNvPr id="23555" name="Content Placeholder 2"/>
          <p:cNvSpPr>
            <a:spLocks noGrp="1"/>
          </p:cNvSpPr>
          <p:nvPr>
            <p:ph idx="1"/>
          </p:nvPr>
        </p:nvSpPr>
        <p:spPr/>
        <p:txBody>
          <a:bodyPr/>
          <a:lstStyle/>
          <a:p>
            <a:pPr eaLnBrk="1" hangingPunct="1"/>
            <a:r>
              <a:rPr lang="en-US" dirty="0" smtClean="0"/>
              <a:t>What terminates the Trust?</a:t>
            </a:r>
          </a:p>
          <a:p>
            <a:pPr lvl="1" eaLnBrk="1" hangingPunct="1"/>
            <a:r>
              <a:rPr lang="en-US" dirty="0" smtClean="0"/>
              <a:t>Trust runs out of money</a:t>
            </a:r>
          </a:p>
          <a:p>
            <a:pPr lvl="1" eaLnBrk="1" hangingPunct="1"/>
            <a:r>
              <a:rPr lang="en-US" dirty="0" smtClean="0"/>
              <a:t>21 years following the death of Jessica Dell Warren</a:t>
            </a:r>
          </a:p>
          <a:p>
            <a:pPr lvl="2" eaLnBrk="1" hangingPunct="1"/>
            <a:r>
              <a:rPr lang="en-US" dirty="0" smtClean="0"/>
              <a:t>UConn receives the remaining balance</a:t>
            </a:r>
          </a:p>
          <a:p>
            <a:pPr eaLnBrk="1" hangingPunct="1"/>
            <a:r>
              <a:rPr lang="en-US" dirty="0"/>
              <a:t>What determines the remainderman value?</a:t>
            </a:r>
          </a:p>
          <a:p>
            <a:pPr lvl="1" eaLnBrk="1" hangingPunct="1"/>
            <a:r>
              <a:rPr lang="en-US" dirty="0"/>
              <a:t>Contingent upon the year of death AND the expected value of the Trust funds</a:t>
            </a:r>
          </a:p>
          <a:p>
            <a:pPr eaLnBrk="1" hangingPunct="1"/>
            <a:r>
              <a:rPr lang="en-US" dirty="0"/>
              <a:t>How can we determine the remaining trust money?</a:t>
            </a:r>
          </a:p>
          <a:p>
            <a:pPr lvl="1" eaLnBrk="1" hangingPunct="1"/>
            <a:r>
              <a:rPr lang="en-US" dirty="0"/>
              <a:t>Scholarships disbursements deplete the trust balance</a:t>
            </a:r>
          </a:p>
          <a:p>
            <a:pPr lvl="1" eaLnBrk="1" hangingPunct="1"/>
            <a:r>
              <a:rPr lang="en-US" dirty="0"/>
              <a:t>Need to forecast future disbursements and investment gains against the likelihood that the trust is still active</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72</a:t>
            </a:fld>
            <a:endParaRPr lang="en-US" dirty="0">
              <a:solidFill>
                <a:srgbClr val="1B3861"/>
              </a:solidFill>
            </a:endParaRPr>
          </a:p>
        </p:txBody>
      </p:sp>
    </p:spTree>
    <p:extLst>
      <p:ext uri="{BB962C8B-B14F-4D97-AF65-F5344CB8AC3E}">
        <p14:creationId xmlns:p14="http://schemas.microsoft.com/office/powerpoint/2010/main" val="1214865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Conceptual Framework</a:t>
            </a:r>
          </a:p>
        </p:txBody>
      </p:sp>
      <p:graphicFrame>
        <p:nvGraphicFramePr>
          <p:cNvPr id="5" name="Diagram 4"/>
          <p:cNvGraphicFramePr/>
          <p:nvPr>
            <p:extLst>
              <p:ext uri="{D42A27DB-BD31-4B8C-83A1-F6EECF244321}">
                <p14:modId xmlns:p14="http://schemas.microsoft.com/office/powerpoint/2010/main" val="3871701469"/>
              </p:ext>
            </p:extLst>
          </p:nvPr>
        </p:nvGraphicFramePr>
        <p:xfrm>
          <a:off x="779463" y="1816877"/>
          <a:ext cx="7958137" cy="433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73</a:t>
            </a:fld>
            <a:endParaRPr lang="en-US" dirty="0">
              <a:solidFill>
                <a:srgbClr val="1B3861"/>
              </a:solidFill>
            </a:endParaRPr>
          </a:p>
        </p:txBody>
      </p:sp>
    </p:spTree>
    <p:extLst>
      <p:ext uri="{BB962C8B-B14F-4D97-AF65-F5344CB8AC3E}">
        <p14:creationId xmlns:p14="http://schemas.microsoft.com/office/powerpoint/2010/main" val="18342116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Conceptual Model</a:t>
            </a:r>
          </a:p>
        </p:txBody>
      </p:sp>
      <p:graphicFrame>
        <p:nvGraphicFramePr>
          <p:cNvPr id="4" name="Diagram 3"/>
          <p:cNvGraphicFramePr/>
          <p:nvPr>
            <p:extLst>
              <p:ext uri="{D42A27DB-BD31-4B8C-83A1-F6EECF244321}">
                <p14:modId xmlns:p14="http://schemas.microsoft.com/office/powerpoint/2010/main" val="1333587417"/>
              </p:ext>
            </p:extLst>
          </p:nvPr>
        </p:nvGraphicFramePr>
        <p:xfrm>
          <a:off x="552872" y="1688416"/>
          <a:ext cx="6522183" cy="4031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TextBox 4"/>
          <p:cNvSpPr txBox="1">
            <a:spLocks noChangeArrowheads="1"/>
          </p:cNvSpPr>
          <p:nvPr/>
        </p:nvSpPr>
        <p:spPr bwMode="auto">
          <a:xfrm>
            <a:off x="291193" y="1535015"/>
            <a:ext cx="31797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fontAlgn="base" hangingPunct="1">
              <a:spcBef>
                <a:spcPct val="0"/>
              </a:spcBef>
              <a:spcAft>
                <a:spcPct val="0"/>
              </a:spcAft>
            </a:pPr>
            <a:r>
              <a:rPr lang="en-US" sz="2800" i="1" dirty="0">
                <a:solidFill>
                  <a:prstClr val="black"/>
                </a:solidFill>
              </a:rPr>
              <a:t>Knowlton </a:t>
            </a:r>
            <a:r>
              <a:rPr lang="en-US" sz="2800" i="1" dirty="0" smtClean="0">
                <a:solidFill>
                  <a:prstClr val="black"/>
                </a:solidFill>
              </a:rPr>
              <a:t>Descendants</a:t>
            </a:r>
            <a:br>
              <a:rPr lang="en-US" sz="2800" i="1" dirty="0" smtClean="0">
                <a:solidFill>
                  <a:prstClr val="black"/>
                </a:solidFill>
              </a:rPr>
            </a:br>
            <a:r>
              <a:rPr lang="en-US" sz="2800" i="1" dirty="0" smtClean="0">
                <a:solidFill>
                  <a:prstClr val="black"/>
                </a:solidFill>
              </a:rPr>
              <a:t>by Generation</a:t>
            </a:r>
            <a:endParaRPr lang="en-US" sz="2800" i="1" dirty="0">
              <a:solidFill>
                <a:prstClr val="black"/>
              </a:solidFill>
            </a:endParaRPr>
          </a:p>
        </p:txBody>
      </p:sp>
      <p:sp>
        <p:nvSpPr>
          <p:cNvPr id="25605" name="TextBox 5"/>
          <p:cNvSpPr txBox="1">
            <a:spLocks noChangeArrowheads="1"/>
          </p:cNvSpPr>
          <p:nvPr/>
        </p:nvSpPr>
        <p:spPr bwMode="auto">
          <a:xfrm>
            <a:off x="4710599" y="1964871"/>
            <a:ext cx="330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fontAlgn="base" hangingPunct="1">
              <a:spcBef>
                <a:spcPct val="0"/>
              </a:spcBef>
              <a:spcAft>
                <a:spcPct val="0"/>
              </a:spcAft>
            </a:pPr>
            <a:r>
              <a:rPr lang="en-US" dirty="0">
                <a:solidFill>
                  <a:prstClr val="black"/>
                </a:solidFill>
              </a:rPr>
              <a:t>Initial Cohort of family tree with </a:t>
            </a:r>
            <a:r>
              <a:rPr lang="en-US" dirty="0" smtClean="0">
                <a:solidFill>
                  <a:prstClr val="black"/>
                </a:solidFill>
              </a:rPr>
              <a:t>child-bearing </a:t>
            </a:r>
            <a:r>
              <a:rPr lang="en-US" dirty="0">
                <a:solidFill>
                  <a:prstClr val="black"/>
                </a:solidFill>
              </a:rPr>
              <a:t>potential</a:t>
            </a:r>
          </a:p>
        </p:txBody>
      </p:sp>
      <p:sp>
        <p:nvSpPr>
          <p:cNvPr id="25607" name="TextBox 7"/>
          <p:cNvSpPr txBox="1">
            <a:spLocks noChangeArrowheads="1"/>
          </p:cNvSpPr>
          <p:nvPr/>
        </p:nvSpPr>
        <p:spPr bwMode="auto">
          <a:xfrm>
            <a:off x="5632387" y="3277281"/>
            <a:ext cx="277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fontAlgn="base" hangingPunct="1">
              <a:spcBef>
                <a:spcPct val="0"/>
              </a:spcBef>
              <a:spcAft>
                <a:spcPct val="0"/>
              </a:spcAft>
            </a:pPr>
            <a:r>
              <a:rPr lang="en-US" dirty="0">
                <a:solidFill>
                  <a:prstClr val="black"/>
                </a:solidFill>
              </a:rPr>
              <a:t>Children of initial cohort</a:t>
            </a:r>
          </a:p>
        </p:txBody>
      </p:sp>
      <p:sp>
        <p:nvSpPr>
          <p:cNvPr id="25608" name="TextBox 8"/>
          <p:cNvSpPr txBox="1">
            <a:spLocks noChangeArrowheads="1"/>
          </p:cNvSpPr>
          <p:nvPr/>
        </p:nvSpPr>
        <p:spPr bwMode="auto">
          <a:xfrm>
            <a:off x="6723904" y="4541706"/>
            <a:ext cx="2038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fontAlgn="base" hangingPunct="1">
              <a:spcBef>
                <a:spcPct val="0"/>
              </a:spcBef>
              <a:spcAft>
                <a:spcPct val="0"/>
              </a:spcAft>
            </a:pPr>
            <a:r>
              <a:rPr lang="en-US" dirty="0">
                <a:solidFill>
                  <a:prstClr val="black"/>
                </a:solidFill>
              </a:rPr>
              <a:t>Grandchildren of</a:t>
            </a:r>
          </a:p>
          <a:p>
            <a:pPr eaLnBrk="1" fontAlgn="base" hangingPunct="1">
              <a:spcBef>
                <a:spcPct val="0"/>
              </a:spcBef>
              <a:spcAft>
                <a:spcPct val="0"/>
              </a:spcAft>
            </a:pPr>
            <a:r>
              <a:rPr lang="en-US" dirty="0">
                <a:solidFill>
                  <a:prstClr val="black"/>
                </a:solidFill>
              </a:rPr>
              <a:t>initial cohort</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74</a:t>
            </a:fld>
            <a:endParaRPr lang="en-US" dirty="0">
              <a:solidFill>
                <a:srgbClr val="1B3861"/>
              </a:solidFill>
            </a:endParaRPr>
          </a:p>
        </p:txBody>
      </p:sp>
    </p:spTree>
    <p:extLst>
      <p:ext uri="{BB962C8B-B14F-4D97-AF65-F5344CB8AC3E}">
        <p14:creationId xmlns:p14="http://schemas.microsoft.com/office/powerpoint/2010/main" val="36727204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Conceptual Model</a:t>
            </a:r>
          </a:p>
        </p:txBody>
      </p:sp>
      <p:graphicFrame>
        <p:nvGraphicFramePr>
          <p:cNvPr id="3" name="Diagram 2"/>
          <p:cNvGraphicFramePr/>
          <p:nvPr>
            <p:extLst>
              <p:ext uri="{D42A27DB-BD31-4B8C-83A1-F6EECF244321}">
                <p14:modId xmlns:p14="http://schemas.microsoft.com/office/powerpoint/2010/main" val="2274419954"/>
              </p:ext>
            </p:extLst>
          </p:nvPr>
        </p:nvGraphicFramePr>
        <p:xfrm>
          <a:off x="410861" y="2054132"/>
          <a:ext cx="8235903" cy="418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TextBox 9"/>
          <p:cNvSpPr txBox="1">
            <a:spLocks noChangeArrowheads="1"/>
          </p:cNvSpPr>
          <p:nvPr/>
        </p:nvSpPr>
        <p:spPr bwMode="auto">
          <a:xfrm>
            <a:off x="2203168" y="1730966"/>
            <a:ext cx="4144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fontAlgn="base" hangingPunct="1">
              <a:spcBef>
                <a:spcPct val="0"/>
              </a:spcBef>
              <a:spcAft>
                <a:spcPct val="0"/>
              </a:spcAft>
            </a:pPr>
            <a:r>
              <a:rPr lang="en-US" sz="3600" i="1" dirty="0">
                <a:solidFill>
                  <a:prstClr val="black"/>
                </a:solidFill>
              </a:rPr>
              <a:t>Enrollment Module</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75</a:t>
            </a:fld>
            <a:endParaRPr lang="en-US" dirty="0">
              <a:solidFill>
                <a:srgbClr val="1B3861"/>
              </a:solidFill>
            </a:endParaRPr>
          </a:p>
        </p:txBody>
      </p:sp>
    </p:spTree>
    <p:extLst>
      <p:ext uri="{BB962C8B-B14F-4D97-AF65-F5344CB8AC3E}">
        <p14:creationId xmlns:p14="http://schemas.microsoft.com/office/powerpoint/2010/main" val="18041231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Conceptual Model</a:t>
            </a:r>
          </a:p>
        </p:txBody>
      </p:sp>
      <p:graphicFrame>
        <p:nvGraphicFramePr>
          <p:cNvPr id="3" name="Diagram 2"/>
          <p:cNvGraphicFramePr/>
          <p:nvPr>
            <p:extLst>
              <p:ext uri="{D42A27DB-BD31-4B8C-83A1-F6EECF244321}">
                <p14:modId xmlns:p14="http://schemas.microsoft.com/office/powerpoint/2010/main" val="3682493198"/>
              </p:ext>
            </p:extLst>
          </p:nvPr>
        </p:nvGraphicFramePr>
        <p:xfrm>
          <a:off x="410861" y="2374263"/>
          <a:ext cx="8235903" cy="409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TextBox 9"/>
          <p:cNvSpPr txBox="1">
            <a:spLocks noChangeArrowheads="1"/>
          </p:cNvSpPr>
          <p:nvPr/>
        </p:nvSpPr>
        <p:spPr bwMode="auto">
          <a:xfrm>
            <a:off x="2585713" y="1514193"/>
            <a:ext cx="3475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fontAlgn="base" hangingPunct="1">
              <a:spcBef>
                <a:spcPct val="0"/>
              </a:spcBef>
              <a:spcAft>
                <a:spcPct val="0"/>
              </a:spcAft>
            </a:pPr>
            <a:r>
              <a:rPr lang="en-US" sz="3600" i="1" dirty="0">
                <a:solidFill>
                  <a:prstClr val="black"/>
                </a:solidFill>
              </a:rPr>
              <a:t>Expense Module</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76</a:t>
            </a:fld>
            <a:endParaRPr lang="en-US" dirty="0">
              <a:solidFill>
                <a:srgbClr val="1B3861"/>
              </a:solidFill>
            </a:endParaRPr>
          </a:p>
        </p:txBody>
      </p:sp>
    </p:spTree>
    <p:extLst>
      <p:ext uri="{BB962C8B-B14F-4D97-AF65-F5344CB8AC3E}">
        <p14:creationId xmlns:p14="http://schemas.microsoft.com/office/powerpoint/2010/main" val="34133529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Analysis of Fund Projection</a:t>
            </a:r>
          </a:p>
        </p:txBody>
      </p:sp>
      <p:sp>
        <p:nvSpPr>
          <p:cNvPr id="28675" name="Content Placeholder 2"/>
          <p:cNvSpPr>
            <a:spLocks noGrp="1"/>
          </p:cNvSpPr>
          <p:nvPr>
            <p:ph idx="1"/>
          </p:nvPr>
        </p:nvSpPr>
        <p:spPr/>
        <p:txBody>
          <a:bodyPr/>
          <a:lstStyle/>
          <a:p>
            <a:pPr eaLnBrk="1" hangingPunct="1"/>
            <a:r>
              <a:rPr lang="en-US" dirty="0" smtClean="0"/>
              <a:t>We expect that the Trust will terminate due to lack of funds and there will be no remainderman balance</a:t>
            </a:r>
          </a:p>
          <a:p>
            <a:pPr eaLnBrk="1" hangingPunct="1"/>
            <a:r>
              <a:rPr lang="en-US" dirty="0" smtClean="0"/>
              <a:t>The trend of increasing UConn fees depletes the Trust</a:t>
            </a:r>
          </a:p>
          <a:p>
            <a:pPr eaLnBrk="1" hangingPunct="1"/>
            <a:r>
              <a:rPr lang="en-US" dirty="0" smtClean="0"/>
              <a:t>There is more money coming to UConn than non-UConn</a:t>
            </a:r>
          </a:p>
          <a:p>
            <a:pPr eaLnBrk="1" hangingPunct="1"/>
            <a:r>
              <a:rPr lang="en-US" dirty="0" smtClean="0"/>
              <a:t>Trust payouts are strongly tied to:</a:t>
            </a:r>
          </a:p>
          <a:p>
            <a:pPr lvl="1" eaLnBrk="1" hangingPunct="1"/>
            <a:r>
              <a:rPr lang="en-US" dirty="0" smtClean="0"/>
              <a:t>College decision rates</a:t>
            </a:r>
          </a:p>
          <a:p>
            <a:pPr lvl="1" eaLnBrk="1" hangingPunct="1"/>
            <a:r>
              <a:rPr lang="en-US" dirty="0" smtClean="0"/>
              <a:t>UConn tuition and fee rates</a:t>
            </a:r>
          </a:p>
          <a:p>
            <a:pPr lvl="1" eaLnBrk="1" hangingPunct="1"/>
            <a:r>
              <a:rPr lang="en-US" dirty="0" smtClean="0"/>
              <a:t>Utilization rates of the family</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77</a:t>
            </a:fld>
            <a:endParaRPr lang="en-US" dirty="0">
              <a:solidFill>
                <a:srgbClr val="1B3861"/>
              </a:solidFill>
            </a:endParaRPr>
          </a:p>
        </p:txBody>
      </p:sp>
    </p:spTree>
    <p:extLst>
      <p:ext uri="{BB962C8B-B14F-4D97-AF65-F5344CB8AC3E}">
        <p14:creationId xmlns:p14="http://schemas.microsoft.com/office/powerpoint/2010/main" val="42573158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79463" y="544513"/>
            <a:ext cx="7583487" cy="950912"/>
          </a:xfrm>
        </p:spPr>
        <p:txBody>
          <a:bodyPr/>
          <a:lstStyle/>
          <a:p>
            <a:pPr eaLnBrk="1" hangingPunct="1"/>
            <a:r>
              <a:rPr lang="en-US" dirty="0" smtClean="0"/>
              <a:t>Scenario Analysis – Baseline</a:t>
            </a:r>
          </a:p>
        </p:txBody>
      </p:sp>
      <p:graphicFrame>
        <p:nvGraphicFramePr>
          <p:cNvPr id="4" name="Table 3"/>
          <p:cNvGraphicFramePr>
            <a:graphicFrameLocks noGrp="1"/>
          </p:cNvGraphicFramePr>
          <p:nvPr>
            <p:extLst>
              <p:ext uri="{D42A27DB-BD31-4B8C-83A1-F6EECF244321}">
                <p14:modId xmlns:p14="http://schemas.microsoft.com/office/powerpoint/2010/main" val="3606749987"/>
              </p:ext>
            </p:extLst>
          </p:nvPr>
        </p:nvGraphicFramePr>
        <p:xfrm>
          <a:off x="569167" y="1532132"/>
          <a:ext cx="8081120" cy="4990746"/>
        </p:xfrm>
        <a:graphic>
          <a:graphicData uri="http://schemas.openxmlformats.org/drawingml/2006/table">
            <a:tbl>
              <a:tblPr/>
              <a:tblGrid>
                <a:gridCol w="4394631"/>
                <a:gridCol w="1297043"/>
                <a:gridCol w="2389446"/>
              </a:tblGrid>
              <a:tr h="37724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Verdana"/>
                        </a:rPr>
                        <a:t>Mortality</a:t>
                      </a:r>
                    </a:p>
                    <a:p>
                      <a:pPr algn="ctr" fontAlgn="b"/>
                      <a:endParaRPr lang="en-US" sz="1400" b="0" i="0" u="none" strike="noStrike" dirty="0">
                        <a:solidFill>
                          <a:schemeClr val="tx1"/>
                        </a:solidFill>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Verdana"/>
                        </a:rPr>
                        <a:t>Basic, Select</a:t>
                      </a:r>
                    </a:p>
                    <a:p>
                      <a:pPr algn="ctr" fontAlgn="b"/>
                      <a:endParaRPr lang="en-US" sz="1400" b="0" i="0" u="none" strike="noStrike" dirty="0">
                        <a:solidFill>
                          <a:schemeClr val="tx1"/>
                        </a:solidFill>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b">
                        <a:spcBef>
                          <a:spcPts val="0"/>
                        </a:spcBef>
                        <a:spcAft>
                          <a:spcPts val="0"/>
                        </a:spcAft>
                      </a:pPr>
                      <a:endParaRPr lang="en-US" sz="800" b="0" i="0" u="none" strike="noStrike" dirty="0" smtClean="0">
                        <a:solidFill>
                          <a:schemeClr val="tx1"/>
                        </a:solidFill>
                        <a:effectLst/>
                        <a:latin typeface="Verdana"/>
                      </a:endParaRPr>
                    </a:p>
                    <a:p>
                      <a:pPr algn="ctr" fontAlgn="b">
                        <a:spcBef>
                          <a:spcPts val="300"/>
                        </a:spcBef>
                        <a:spcAft>
                          <a:spcPts val="300"/>
                        </a:spcAft>
                      </a:pPr>
                      <a:r>
                        <a:rPr lang="en-US" sz="1400" b="0" i="0" u="none" strike="noStrike" dirty="0" smtClean="0">
                          <a:solidFill>
                            <a:schemeClr val="tx1"/>
                          </a:solidFill>
                          <a:effectLst/>
                          <a:latin typeface="Verdana"/>
                        </a:rPr>
                        <a:t>USSOA 1975-80</a:t>
                      </a:r>
                      <a:br>
                        <a:rPr lang="en-US" sz="1400" b="0" i="0" u="none" strike="noStrike" dirty="0" smtClean="0">
                          <a:solidFill>
                            <a:schemeClr val="tx1"/>
                          </a:solidFill>
                          <a:effectLst/>
                          <a:latin typeface="Verdana"/>
                        </a:rPr>
                      </a:br>
                      <a:endParaRPr lang="en-US" sz="1400" b="0" i="0" u="none" strike="noStrike" dirty="0">
                        <a:solidFill>
                          <a:schemeClr val="tx1"/>
                        </a:solidFill>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r>
              <a:tr h="292754">
                <a:tc>
                  <a:txBody>
                    <a:bodyPr/>
                    <a:lstStyle/>
                    <a:p>
                      <a:pPr algn="l" fontAlgn="b"/>
                      <a:r>
                        <a:rPr lang="en-US" sz="1400" b="0" i="0" u="none" strike="noStrike" dirty="0">
                          <a:effectLst/>
                          <a:latin typeface="Verdana"/>
                        </a:rPr>
                        <a:t>Births/family member</a:t>
                      </a: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1.8327</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US Census Bureau</a:t>
                      </a: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2754">
                <a:tc>
                  <a:txBody>
                    <a:bodyPr/>
                    <a:lstStyle/>
                    <a:p>
                      <a:pPr algn="l" fontAlgn="b"/>
                      <a:r>
                        <a:rPr lang="en-US" sz="1400" b="0" i="0" u="none" strike="noStrike" dirty="0">
                          <a:effectLst/>
                          <a:latin typeface="Verdana"/>
                        </a:rPr>
                        <a:t>Age of first reproduction</a:t>
                      </a: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23.98</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US Census &amp; CDC</a:t>
                      </a: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2754">
                <a:tc>
                  <a:txBody>
                    <a:bodyPr/>
                    <a:lstStyle/>
                    <a:p>
                      <a:pPr algn="l" fontAlgn="b"/>
                      <a:r>
                        <a:rPr lang="en-US" sz="1400" b="0" i="0" u="none" strike="noStrike" dirty="0">
                          <a:effectLst/>
                          <a:latin typeface="Verdana"/>
                        </a:rPr>
                        <a:t>Age at </a:t>
                      </a:r>
                      <a:r>
                        <a:rPr lang="en-US" sz="1400" b="0" i="0" u="none" strike="noStrike" dirty="0" smtClean="0">
                          <a:effectLst/>
                          <a:latin typeface="Verdana"/>
                        </a:rPr>
                        <a:t>utilization</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18.00</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smtClean="0">
                          <a:effectLst/>
                          <a:latin typeface="Verdana"/>
                        </a:rPr>
                        <a:t>---</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2754">
                <a:tc>
                  <a:txBody>
                    <a:bodyPr/>
                    <a:lstStyle/>
                    <a:p>
                      <a:pPr algn="l" fontAlgn="b"/>
                      <a:r>
                        <a:rPr lang="en-US" sz="1400" b="0" i="0" u="none" strike="noStrike" dirty="0">
                          <a:effectLst/>
                          <a:latin typeface="Verdana"/>
                        </a:rPr>
                        <a:t>Avg years of </a:t>
                      </a:r>
                      <a:r>
                        <a:rPr lang="en-US" sz="1400" b="0" i="0" u="none" strike="noStrike" dirty="0" smtClean="0">
                          <a:effectLst/>
                          <a:latin typeface="Verdana"/>
                        </a:rPr>
                        <a:t>utilization</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3.00</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smtClean="0">
                          <a:effectLst/>
                          <a:latin typeface="Verdana"/>
                        </a:rPr>
                        <a:t>---</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a:effectLst/>
                          <a:latin typeface="Verdana"/>
                        </a:rPr>
                        <a:t>Gross </a:t>
                      </a:r>
                      <a:r>
                        <a:rPr lang="en-US" sz="1400" b="0" i="0" u="none" strike="noStrike" dirty="0" smtClean="0">
                          <a:effectLst/>
                          <a:latin typeface="Verdana"/>
                        </a:rPr>
                        <a:t>enrollment </a:t>
                      </a:r>
                      <a:r>
                        <a:rPr lang="en-US" sz="1400" b="0" i="0" u="none" strike="noStrike" dirty="0">
                          <a:effectLst/>
                          <a:latin typeface="Verdana"/>
                        </a:rPr>
                        <a:t>&amp; </a:t>
                      </a:r>
                      <a:r>
                        <a:rPr lang="en-US" sz="1400" b="0" i="0" u="none" strike="noStrike" dirty="0" smtClean="0">
                          <a:effectLst/>
                          <a:latin typeface="Verdana"/>
                        </a:rPr>
                        <a:t>utilization ratio</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75%</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smtClean="0">
                          <a:effectLst/>
                          <a:latin typeface="Verdana"/>
                        </a:rPr>
                        <a:t>---</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smtClean="0">
                          <a:effectLst/>
                          <a:latin typeface="Verdana"/>
                        </a:rPr>
                        <a:t>UConn decision rate</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50%</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Trust </a:t>
                      </a:r>
                      <a:r>
                        <a:rPr lang="en-US" sz="1400" b="0" i="0" u="none" strike="noStrike" dirty="0" smtClean="0">
                          <a:effectLst/>
                          <a:latin typeface="Verdana"/>
                        </a:rPr>
                        <a:t>Disbursements</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smtClean="0">
                          <a:effectLst/>
                          <a:latin typeface="Verdana"/>
                        </a:rPr>
                        <a:t>Non-UConn </a:t>
                      </a:r>
                      <a:r>
                        <a:rPr lang="en-US" sz="1400" b="0" i="0" u="none" strike="noStrike" dirty="0">
                          <a:effectLst/>
                          <a:latin typeface="Verdana"/>
                        </a:rPr>
                        <a:t>group </a:t>
                      </a:r>
                      <a:r>
                        <a:rPr lang="en-US" sz="1400" b="0" i="0" u="none" strike="noStrike" dirty="0" smtClean="0">
                          <a:effectLst/>
                          <a:latin typeface="Verdana"/>
                        </a:rPr>
                        <a:t>decision rate</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40%</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Trust </a:t>
                      </a:r>
                      <a:r>
                        <a:rPr lang="en-US" sz="1400" b="0" i="0" u="none" strike="noStrike" dirty="0" smtClean="0">
                          <a:effectLst/>
                          <a:latin typeface="Verdana"/>
                        </a:rPr>
                        <a:t>Disbursements</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a:effectLst/>
                          <a:latin typeface="Verdana"/>
                        </a:rPr>
                        <a:t>Vocational group </a:t>
                      </a:r>
                      <a:r>
                        <a:rPr lang="en-US" sz="1400" b="0" i="0" u="none" strike="noStrike" dirty="0" smtClean="0">
                          <a:effectLst/>
                          <a:latin typeface="Verdana"/>
                        </a:rPr>
                        <a:t>decision rate</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10%</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Trust </a:t>
                      </a:r>
                      <a:r>
                        <a:rPr lang="en-US" sz="1400" b="0" i="0" u="none" strike="noStrike" dirty="0" smtClean="0">
                          <a:effectLst/>
                          <a:latin typeface="Verdana"/>
                        </a:rPr>
                        <a:t>Disbursements</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smtClean="0">
                          <a:effectLst/>
                          <a:latin typeface="Verdana"/>
                        </a:rPr>
                        <a:t>UConn </a:t>
                      </a:r>
                      <a:r>
                        <a:rPr lang="en-US" sz="1400" b="0" i="0" u="none" strike="noStrike" dirty="0">
                          <a:effectLst/>
                          <a:latin typeface="Verdana"/>
                        </a:rPr>
                        <a:t>Fees</a:t>
                      </a: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Schedule</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smtClean="0">
                          <a:effectLst/>
                          <a:latin typeface="Verdana"/>
                        </a:rPr>
                        <a:t>UConn</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smtClean="0">
                          <a:effectLst/>
                          <a:latin typeface="Verdana"/>
                        </a:rPr>
                        <a:t>UConn annual in-state rate </a:t>
                      </a:r>
                      <a:r>
                        <a:rPr lang="en-US" sz="1400" b="0" i="0" u="none" strike="noStrike" dirty="0">
                          <a:effectLst/>
                          <a:latin typeface="Verdana"/>
                        </a:rPr>
                        <a:t>i</a:t>
                      </a:r>
                      <a:r>
                        <a:rPr lang="en-US" sz="1400" b="0" i="0" u="none" strike="noStrike" dirty="0" smtClean="0">
                          <a:effectLst/>
                          <a:latin typeface="Verdana"/>
                        </a:rPr>
                        <a:t>ncrease</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$941</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smtClean="0">
                          <a:effectLst/>
                          <a:latin typeface="Verdana"/>
                        </a:rPr>
                        <a:t>UConn</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smtClean="0">
                          <a:effectLst/>
                          <a:latin typeface="Verdana"/>
                        </a:rPr>
                        <a:t>Non-UConn </a:t>
                      </a:r>
                      <a:r>
                        <a:rPr lang="en-US" sz="1400" b="0" i="0" u="none" strike="noStrike" dirty="0">
                          <a:effectLst/>
                          <a:latin typeface="Verdana"/>
                        </a:rPr>
                        <a:t>group annual funds</a:t>
                      </a: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$3,000 </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Trust Agreement</a:t>
                      </a: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a:effectLst/>
                          <a:latin typeface="Verdana"/>
                        </a:rPr>
                        <a:t>Vocational group annual funds</a:t>
                      </a: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$1,000 </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effectLst/>
                          <a:latin typeface="Verdana"/>
                        </a:rPr>
                        <a:t>Trust Agreement</a:t>
                      </a: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754">
                <a:tc>
                  <a:txBody>
                    <a:bodyPr/>
                    <a:lstStyle/>
                    <a:p>
                      <a:pPr algn="l" fontAlgn="b"/>
                      <a:r>
                        <a:rPr lang="en-US" sz="1400" b="0" i="0" u="none" strike="noStrike" dirty="0">
                          <a:effectLst/>
                          <a:latin typeface="Verdana"/>
                        </a:rPr>
                        <a:t>Average </a:t>
                      </a:r>
                      <a:r>
                        <a:rPr lang="en-US" sz="1400" b="0" i="0" u="none" strike="noStrike" dirty="0" smtClean="0">
                          <a:effectLst/>
                          <a:latin typeface="Verdana"/>
                        </a:rPr>
                        <a:t>annual fund fees</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$6,000 </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smtClean="0">
                          <a:effectLst/>
                          <a:latin typeface="Verdana"/>
                        </a:rPr>
                        <a:t>---</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2754">
                <a:tc>
                  <a:txBody>
                    <a:bodyPr/>
                    <a:lstStyle/>
                    <a:p>
                      <a:pPr algn="l" fontAlgn="b"/>
                      <a:r>
                        <a:rPr lang="en-US" sz="1400" b="0" i="0" u="none" strike="noStrike" dirty="0" smtClean="0">
                          <a:effectLst/>
                          <a:latin typeface="Verdana"/>
                        </a:rPr>
                        <a:t>Interest rate </a:t>
                      </a:r>
                      <a:r>
                        <a:rPr lang="en-US" sz="1400" b="0" i="0" u="none" strike="noStrike" dirty="0">
                          <a:effectLst/>
                          <a:latin typeface="Verdana"/>
                        </a:rPr>
                        <a:t>- </a:t>
                      </a:r>
                      <a:r>
                        <a:rPr lang="en-US" sz="1400" b="0" i="0" u="none" strike="noStrike" dirty="0" smtClean="0">
                          <a:effectLst/>
                          <a:latin typeface="Verdana"/>
                        </a:rPr>
                        <a:t>fund earnings</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6%</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smtClean="0">
                          <a:effectLst/>
                          <a:latin typeface="Verdana"/>
                        </a:rPr>
                        <a:t>---</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2754">
                <a:tc>
                  <a:txBody>
                    <a:bodyPr/>
                    <a:lstStyle/>
                    <a:p>
                      <a:pPr algn="l" fontAlgn="b"/>
                      <a:r>
                        <a:rPr lang="en-US" sz="1400" b="0" i="0" u="none" strike="noStrike" dirty="0">
                          <a:effectLst/>
                          <a:latin typeface="Verdana"/>
                        </a:rPr>
                        <a:t>Nominal </a:t>
                      </a:r>
                      <a:r>
                        <a:rPr lang="en-US" sz="1400" b="0" i="0" u="none" strike="noStrike" dirty="0" smtClean="0">
                          <a:effectLst/>
                          <a:latin typeface="Verdana"/>
                        </a:rPr>
                        <a:t>rate</a:t>
                      </a:r>
                      <a:endParaRPr lang="en-US" sz="1400" b="0" i="0" u="none" strike="noStrike" dirty="0">
                        <a:effectLst/>
                        <a:latin typeface="Verdana"/>
                      </a:endParaRPr>
                    </a:p>
                  </a:txBody>
                  <a:tcPr marL="12700" marR="12700" marT="126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4%</a:t>
                      </a:r>
                    </a:p>
                  </a:txBody>
                  <a:tcPr marL="12700" marR="12700" marT="12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smtClean="0">
                          <a:effectLst/>
                          <a:latin typeface="Verdana"/>
                        </a:rPr>
                        <a:t>---</a:t>
                      </a:r>
                      <a:endParaRPr lang="en-US" sz="1400" b="0" i="0" u="none" strike="noStrike" dirty="0">
                        <a:effectLst/>
                        <a:latin typeface="Verdana"/>
                      </a:endParaRPr>
                    </a:p>
                  </a:txBody>
                  <a:tcPr marL="12700" marR="12700" marT="126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78</a:t>
            </a:fld>
            <a:endParaRPr lang="en-US" dirty="0">
              <a:solidFill>
                <a:srgbClr val="1B3861"/>
              </a:solidFill>
            </a:endParaRPr>
          </a:p>
        </p:txBody>
      </p:sp>
    </p:spTree>
    <p:extLst>
      <p:ext uri="{BB962C8B-B14F-4D97-AF65-F5344CB8AC3E}">
        <p14:creationId xmlns:p14="http://schemas.microsoft.com/office/powerpoint/2010/main" val="4758388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Scenario Analysis – Assumptions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24821620"/>
              </p:ext>
            </p:extLst>
          </p:nvPr>
        </p:nvGraphicFramePr>
        <p:xfrm>
          <a:off x="322263" y="1441450"/>
          <a:ext cx="8493124" cy="4995320"/>
        </p:xfrm>
        <a:graphic>
          <a:graphicData uri="http://schemas.openxmlformats.org/drawingml/2006/table">
            <a:tbl>
              <a:tblPr/>
              <a:tblGrid>
                <a:gridCol w="1923656"/>
                <a:gridCol w="1642367"/>
                <a:gridCol w="1642367"/>
                <a:gridCol w="1642367"/>
                <a:gridCol w="1642367"/>
              </a:tblGrid>
              <a:tr h="221460">
                <a:tc>
                  <a:txBody>
                    <a:bodyPr/>
                    <a:lstStyle/>
                    <a:p>
                      <a:pPr algn="l" fontAlgn="b"/>
                      <a:endParaRPr lang="en-US" sz="1400" b="0" i="0" u="none" strike="noStrike" dirty="0">
                        <a:effectLst/>
                        <a:latin typeface="Verdana"/>
                      </a:endParaRPr>
                    </a:p>
                  </a:txBody>
                  <a:tcPr marL="8103" marR="8103" marT="810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effectLst/>
                          <a:latin typeface="Verdana"/>
                        </a:rPr>
                        <a:t>Baseline</a:t>
                      </a:r>
                    </a:p>
                  </a:txBody>
                  <a:tcPr marL="8103" marR="8103" marT="81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1400" b="0" i="0" u="none" strike="noStrike" dirty="0">
                          <a:effectLst/>
                          <a:latin typeface="Verdana"/>
                        </a:rPr>
                        <a:t>Scenario 1</a:t>
                      </a: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B714"/>
                    </a:solidFill>
                  </a:tcPr>
                </a:tc>
                <a:tc>
                  <a:txBody>
                    <a:bodyPr/>
                    <a:lstStyle/>
                    <a:p>
                      <a:pPr algn="ctr" fontAlgn="b"/>
                      <a:r>
                        <a:rPr lang="en-US" sz="1400" b="0" i="0" u="none" strike="noStrike" dirty="0">
                          <a:effectLst/>
                          <a:latin typeface="Verdana"/>
                        </a:rPr>
                        <a:t>Scenario 2</a:t>
                      </a: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1400" b="0" i="0" u="none" strike="noStrike" dirty="0">
                          <a:effectLst/>
                          <a:latin typeface="Verdana"/>
                        </a:rPr>
                        <a:t>Scenario 3</a:t>
                      </a:r>
                    </a:p>
                  </a:txBody>
                  <a:tcPr marL="8103" marR="8103" marT="81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0806"/>
                    </a:solidFill>
                  </a:tcPr>
                </a:tc>
              </a:tr>
              <a:tr h="960005">
                <a:tc>
                  <a:txBody>
                    <a:bodyPr/>
                    <a:lstStyle/>
                    <a:p>
                      <a:pPr algn="l" fontAlgn="b"/>
                      <a:endParaRPr lang="en-US" sz="1400" b="0" i="0" u="none" strike="noStrike" dirty="0">
                        <a:effectLst/>
                        <a:latin typeface="Verdana"/>
                      </a:endParaRPr>
                    </a:p>
                  </a:txBody>
                  <a:tcPr marL="8103" marR="8103" marT="810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Verdana"/>
                        </a:rPr>
                        <a:t>Observation based on best current assumptions and data on hand</a:t>
                      </a:r>
                    </a:p>
                  </a:txBody>
                  <a:tcPr marL="8103" marR="8103"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sz="1200" b="0" i="0" u="none" strike="noStrike" dirty="0">
                          <a:effectLst/>
                          <a:latin typeface="Verdana"/>
                        </a:rPr>
                        <a:t>Reduced </a:t>
                      </a:r>
                      <a:r>
                        <a:rPr lang="en-US" sz="1200" b="0" i="0" u="none" strike="noStrike" dirty="0" smtClean="0">
                          <a:effectLst/>
                          <a:latin typeface="Verdana"/>
                        </a:rPr>
                        <a:t>UConn </a:t>
                      </a:r>
                      <a:r>
                        <a:rPr lang="en-US" sz="1200" b="0" i="0" u="none" strike="noStrike" dirty="0">
                          <a:effectLst/>
                          <a:latin typeface="Verdana"/>
                        </a:rPr>
                        <a:t>benefits and stationary </a:t>
                      </a:r>
                      <a:r>
                        <a:rPr lang="en-US" sz="1200" b="0" i="0" u="none" strike="noStrike" dirty="0" smtClean="0">
                          <a:effectLst/>
                          <a:latin typeface="Verdana"/>
                        </a:rPr>
                        <a:t/>
                      </a:r>
                      <a:br>
                        <a:rPr lang="en-US" sz="1200" b="0" i="0" u="none" strike="noStrike" dirty="0" smtClean="0">
                          <a:effectLst/>
                          <a:latin typeface="Verdana"/>
                        </a:rPr>
                      </a:br>
                      <a:r>
                        <a:rPr lang="en-US" sz="1200" b="0" i="0" u="none" strike="noStrike" dirty="0" smtClean="0">
                          <a:effectLst/>
                          <a:latin typeface="Verdana"/>
                        </a:rPr>
                        <a:t>non-UConn </a:t>
                      </a:r>
                      <a:r>
                        <a:rPr lang="en-US" sz="1200" b="0" i="0" u="none" strike="noStrike" dirty="0">
                          <a:effectLst/>
                          <a:latin typeface="Verdana"/>
                        </a:rPr>
                        <a:t>fees</a:t>
                      </a:r>
                    </a:p>
                  </a:txBody>
                  <a:tcPr marL="8103" marR="8103"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sz="1200" b="0" i="0" u="none" strike="noStrike" dirty="0">
                          <a:effectLst/>
                          <a:latin typeface="Verdana"/>
                        </a:rPr>
                        <a:t>Stationary </a:t>
                      </a:r>
                      <a:r>
                        <a:rPr lang="en-US" sz="1200" b="0" i="0" u="none" strike="noStrike" dirty="0" smtClean="0">
                          <a:effectLst/>
                          <a:latin typeface="Verdana"/>
                        </a:rPr>
                        <a:t>UConn </a:t>
                      </a:r>
                      <a:r>
                        <a:rPr lang="en-US" sz="1200" b="0" i="0" u="none" strike="noStrike" dirty="0">
                          <a:effectLst/>
                          <a:latin typeface="Verdana"/>
                        </a:rPr>
                        <a:t>benefits and </a:t>
                      </a:r>
                      <a:r>
                        <a:rPr lang="en-US" sz="1200" b="0" i="0" u="none" strike="noStrike" dirty="0" smtClean="0">
                          <a:effectLst/>
                          <a:latin typeface="Verdana"/>
                        </a:rPr>
                        <a:t>increased </a:t>
                      </a:r>
                      <a:br>
                        <a:rPr lang="en-US" sz="1200" b="0" i="0" u="none" strike="noStrike" dirty="0" smtClean="0">
                          <a:effectLst/>
                          <a:latin typeface="Verdana"/>
                        </a:rPr>
                      </a:br>
                      <a:r>
                        <a:rPr lang="en-US" sz="1200" b="0" i="0" u="none" strike="noStrike" dirty="0" smtClean="0">
                          <a:effectLst/>
                          <a:latin typeface="Verdana"/>
                        </a:rPr>
                        <a:t>non-UConn </a:t>
                      </a:r>
                      <a:r>
                        <a:rPr lang="en-US" sz="1200" b="0" i="0" u="none" strike="noStrike" dirty="0">
                          <a:effectLst/>
                          <a:latin typeface="Verdana"/>
                        </a:rPr>
                        <a:t>fees</a:t>
                      </a:r>
                    </a:p>
                  </a:txBody>
                  <a:tcPr marL="8103" marR="8103"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sz="1200" b="0" i="0" u="none" strike="noStrike" dirty="0">
                          <a:effectLst/>
                          <a:latin typeface="Verdana"/>
                        </a:rPr>
                        <a:t>Reduced </a:t>
                      </a:r>
                      <a:r>
                        <a:rPr lang="en-US" sz="1200" b="0" i="0" u="none" strike="noStrike" dirty="0" smtClean="0">
                          <a:effectLst/>
                          <a:latin typeface="Verdana"/>
                        </a:rPr>
                        <a:t>UConn </a:t>
                      </a:r>
                      <a:r>
                        <a:rPr lang="en-US" sz="1200" b="0" i="0" u="none" strike="noStrike" dirty="0">
                          <a:effectLst/>
                          <a:latin typeface="Verdana"/>
                        </a:rPr>
                        <a:t>benefits and </a:t>
                      </a:r>
                      <a:r>
                        <a:rPr lang="en-US" sz="1200" b="0" i="0" u="none" strike="noStrike" dirty="0" smtClean="0">
                          <a:effectLst/>
                          <a:latin typeface="Verdana"/>
                        </a:rPr>
                        <a:t>increased </a:t>
                      </a:r>
                      <a:br>
                        <a:rPr lang="en-US" sz="1200" b="0" i="0" u="none" strike="noStrike" dirty="0" smtClean="0">
                          <a:effectLst/>
                          <a:latin typeface="Verdana"/>
                        </a:rPr>
                      </a:br>
                      <a:r>
                        <a:rPr lang="en-US" sz="1200" b="0" i="0" u="none" strike="noStrike" dirty="0" smtClean="0">
                          <a:effectLst/>
                          <a:latin typeface="Verdana"/>
                        </a:rPr>
                        <a:t>non-UConn </a:t>
                      </a:r>
                      <a:r>
                        <a:rPr lang="en-US" sz="1200" b="0" i="0" u="none" strike="noStrike" dirty="0">
                          <a:effectLst/>
                          <a:latin typeface="Verdana"/>
                        </a:rPr>
                        <a:t>fees</a:t>
                      </a:r>
                    </a:p>
                  </a:txBody>
                  <a:tcPr marL="8103" marR="8103" marT="81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r>
              <a:tr h="434819">
                <a:tc>
                  <a:txBody>
                    <a:bodyPr/>
                    <a:lstStyle/>
                    <a:p>
                      <a:pPr algn="l" fontAlgn="b"/>
                      <a:r>
                        <a:rPr lang="en-US" sz="1300" b="0" i="0" u="none" strike="noStrike" dirty="0">
                          <a:effectLst/>
                          <a:latin typeface="Verdana"/>
                        </a:rPr>
                        <a:t>Gross </a:t>
                      </a:r>
                      <a:r>
                        <a:rPr lang="en-US" sz="1300" b="0" i="0" u="none" strike="noStrike" dirty="0" smtClean="0">
                          <a:effectLst/>
                          <a:latin typeface="Verdana"/>
                        </a:rPr>
                        <a:t>enrollment </a:t>
                      </a:r>
                      <a:r>
                        <a:rPr lang="en-US" sz="1300" b="0" i="0" u="none" strike="noStrike" dirty="0">
                          <a:effectLst/>
                          <a:latin typeface="Verdana"/>
                        </a:rPr>
                        <a:t>&amp; </a:t>
                      </a:r>
                      <a:r>
                        <a:rPr lang="en-US" sz="1300" b="0" i="0" u="none" strike="noStrike" dirty="0" smtClean="0">
                          <a:effectLst/>
                          <a:latin typeface="Verdana"/>
                        </a:rPr>
                        <a:t>utilization ratio</a:t>
                      </a:r>
                      <a:endParaRPr lang="en-US" sz="13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75%</a:t>
                      </a:r>
                    </a:p>
                    <a:p>
                      <a:pPr algn="ctr" fontAlgn="b">
                        <a:tabLst>
                          <a:tab pos="1371600" algn="r"/>
                        </a:tabLst>
                      </a:pPr>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75</a:t>
                      </a:r>
                      <a:r>
                        <a:rPr lang="en-US" sz="1400" b="0" i="0" u="none" strike="noStrike" dirty="0" smtClean="0">
                          <a:effectLst/>
                          <a:latin typeface="Verdana"/>
                        </a:rPr>
                        <a:t>%</a:t>
                      </a:r>
                      <a:endParaRPr lang="en-US" sz="800" b="0" i="0" u="none" strike="noStrike" dirty="0">
                        <a:effectLst/>
                        <a:latin typeface="Verdana"/>
                      </a:endParaRPr>
                    </a:p>
                    <a:p>
                      <a:pPr algn="ctr" fontAlgn="b"/>
                      <a:endParaRPr lang="en-US" sz="800" b="0" i="0" u="none" strike="noStrike" dirty="0" smtClean="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75</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75</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39999">
                <a:tc>
                  <a:txBody>
                    <a:bodyPr/>
                    <a:lstStyle/>
                    <a:p>
                      <a:pPr algn="l" fontAlgn="b"/>
                      <a:endParaRPr lang="en-US" sz="800" b="0" i="0" u="none" strike="noStrike" dirty="0" smtClean="0">
                        <a:effectLst/>
                        <a:latin typeface="Verdana"/>
                      </a:endParaRPr>
                    </a:p>
                    <a:p>
                      <a:pPr algn="l" fontAlgn="b"/>
                      <a:r>
                        <a:rPr lang="en-US" sz="1300" b="0" i="0" u="none" strike="noStrike" dirty="0" smtClean="0">
                          <a:effectLst/>
                          <a:latin typeface="Verdana"/>
                        </a:rPr>
                        <a:t>UConn decision rate</a:t>
                      </a:r>
                    </a:p>
                    <a:p>
                      <a:pPr algn="l"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50%</a:t>
                      </a:r>
                    </a:p>
                    <a:p>
                      <a:pPr algn="ctr" fontAlgn="b">
                        <a:tabLst>
                          <a:tab pos="1371600" algn="r"/>
                        </a:tabLst>
                      </a:pPr>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50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50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50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4819">
                <a:tc>
                  <a:txBody>
                    <a:bodyPr/>
                    <a:lstStyle/>
                    <a:p>
                      <a:pPr algn="l" fontAlgn="b"/>
                      <a:r>
                        <a:rPr lang="en-US" sz="1300" b="0" i="0" u="none" strike="noStrike" dirty="0" smtClean="0">
                          <a:effectLst/>
                          <a:latin typeface="Verdana"/>
                        </a:rPr>
                        <a:t>Non-UConn </a:t>
                      </a:r>
                      <a:r>
                        <a:rPr lang="en-US" sz="1300" b="0" i="0" u="none" strike="noStrike" dirty="0">
                          <a:effectLst/>
                          <a:latin typeface="Verdana"/>
                        </a:rPr>
                        <a:t>group </a:t>
                      </a:r>
                      <a:r>
                        <a:rPr lang="en-US" sz="1300" b="0" i="0" u="none" strike="noStrike" dirty="0" smtClean="0">
                          <a:effectLst/>
                          <a:latin typeface="Verdana"/>
                        </a:rPr>
                        <a:t>decision Rate</a:t>
                      </a:r>
                    </a:p>
                    <a:p>
                      <a:pPr algn="l" fontAlgn="b"/>
                      <a:endParaRPr lang="en-US" sz="6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40%</a:t>
                      </a:r>
                    </a:p>
                    <a:p>
                      <a:pPr algn="ctr" fontAlgn="b">
                        <a:tabLst>
                          <a:tab pos="1371600" algn="r"/>
                        </a:tabLst>
                      </a:pPr>
                      <a:endParaRPr lang="en-US" sz="800" b="0" i="0" u="none" strike="noStrike" dirty="0" smtClean="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40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40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40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4819">
                <a:tc>
                  <a:txBody>
                    <a:bodyPr/>
                    <a:lstStyle/>
                    <a:p>
                      <a:pPr algn="l" fontAlgn="b"/>
                      <a:r>
                        <a:rPr lang="en-US" sz="1300" b="0" i="0" u="none" strike="noStrike" dirty="0">
                          <a:effectLst/>
                          <a:latin typeface="Verdana"/>
                        </a:rPr>
                        <a:t>Vocational group </a:t>
                      </a:r>
                      <a:r>
                        <a:rPr lang="en-US" sz="1300" b="0" i="0" u="none" strike="noStrike" dirty="0" smtClean="0">
                          <a:effectLst/>
                          <a:latin typeface="Verdana"/>
                        </a:rPr>
                        <a:t>decision rate</a:t>
                      </a:r>
                    </a:p>
                    <a:p>
                      <a:pPr algn="l" fontAlgn="b"/>
                      <a:endParaRPr lang="en-US" sz="6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10%</a:t>
                      </a:r>
                    </a:p>
                    <a:p>
                      <a:pPr algn="ctr" fontAlgn="b">
                        <a:tabLst>
                          <a:tab pos="1371600" algn="r"/>
                        </a:tabLst>
                      </a:pPr>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10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10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10</a:t>
                      </a:r>
                      <a:r>
                        <a:rPr lang="en-US" sz="1400" b="0" i="0" u="none" strike="noStrike" dirty="0" smtClean="0">
                          <a:effectLst/>
                          <a:latin typeface="Verdana"/>
                        </a:rPr>
                        <a:t>%</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39999">
                <a:tc>
                  <a:txBody>
                    <a:bodyPr/>
                    <a:lstStyle/>
                    <a:p>
                      <a:pPr algn="l" fontAlgn="b"/>
                      <a:endParaRPr lang="en-US" sz="800" b="0" i="0" u="none" strike="noStrike" dirty="0" smtClean="0">
                        <a:effectLst/>
                        <a:latin typeface="Verdana"/>
                      </a:endParaRPr>
                    </a:p>
                    <a:p>
                      <a:pPr algn="l" fontAlgn="b"/>
                      <a:r>
                        <a:rPr lang="en-US" sz="1300" b="0" i="0" u="none" strike="noStrike" dirty="0" smtClean="0">
                          <a:effectLst/>
                          <a:latin typeface="Verdana"/>
                        </a:rPr>
                        <a:t>UConn fees</a:t>
                      </a:r>
                    </a:p>
                    <a:p>
                      <a:pPr algn="l"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Schedule</a:t>
                      </a:r>
                    </a:p>
                    <a:p>
                      <a:pPr algn="ctr" fontAlgn="b">
                        <a:tabLst>
                          <a:tab pos="1371600" algn="r"/>
                        </a:tabLst>
                      </a:pPr>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18,000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smtClean="0">
                          <a:effectLst/>
                          <a:latin typeface="Verdana"/>
                        </a:rPr>
                        <a:t>Schedule</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10,000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4819">
                <a:tc>
                  <a:txBody>
                    <a:bodyPr/>
                    <a:lstStyle/>
                    <a:p>
                      <a:pPr algn="l" fontAlgn="b"/>
                      <a:r>
                        <a:rPr lang="en-US" sz="1300" b="0" i="0" u="none" strike="noStrike" dirty="0" smtClean="0">
                          <a:effectLst/>
                          <a:latin typeface="Verdana"/>
                        </a:rPr>
                        <a:t>UConn annual in-state rate increase</a:t>
                      </a:r>
                    </a:p>
                    <a:p>
                      <a:pPr algn="l" fontAlgn="b"/>
                      <a:endParaRPr lang="en-US" sz="6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$941</a:t>
                      </a:r>
                    </a:p>
                    <a:p>
                      <a:pPr algn="ctr" fontAlgn="b">
                        <a:tabLst>
                          <a:tab pos="1371600" algn="r"/>
                        </a:tabLst>
                      </a:pPr>
                      <a:endParaRPr lang="en-US" sz="800" b="0" i="0" u="none" strike="noStrike" dirty="0" smtClean="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941</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4819">
                <a:tc>
                  <a:txBody>
                    <a:bodyPr/>
                    <a:lstStyle/>
                    <a:p>
                      <a:pPr algn="l" fontAlgn="b"/>
                      <a:r>
                        <a:rPr lang="en-US" sz="1300" b="0" i="0" u="none" strike="noStrike" dirty="0" smtClean="0">
                          <a:effectLst/>
                          <a:latin typeface="Verdana"/>
                        </a:rPr>
                        <a:t>Non-UConn </a:t>
                      </a:r>
                      <a:r>
                        <a:rPr lang="en-US" sz="1300" b="0" i="0" u="none" strike="noStrike" dirty="0">
                          <a:effectLst/>
                          <a:latin typeface="Verdana"/>
                        </a:rPr>
                        <a:t>group annual </a:t>
                      </a:r>
                      <a:r>
                        <a:rPr lang="en-US" sz="1300" b="0" i="0" u="none" strike="noStrike" dirty="0" smtClean="0">
                          <a:effectLst/>
                          <a:latin typeface="Verdana"/>
                        </a:rPr>
                        <a:t>funds</a:t>
                      </a:r>
                    </a:p>
                    <a:p>
                      <a:pPr algn="l" fontAlgn="b"/>
                      <a:endParaRPr lang="en-US" sz="6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tabLst>
                          <a:tab pos="1371600" algn="r"/>
                        </a:tabLst>
                      </a:pPr>
                      <a:r>
                        <a:rPr lang="en-US" sz="1400" b="0" i="0" u="none" strike="noStrike" dirty="0" smtClean="0">
                          <a:effectLst/>
                          <a:latin typeface="Verdana"/>
                        </a:rPr>
                        <a:t>$3,000</a:t>
                      </a:r>
                    </a:p>
                    <a:p>
                      <a:pPr algn="ctr" fontAlgn="b">
                        <a:tabLst>
                          <a:tab pos="1371600" algn="r"/>
                        </a:tabLst>
                      </a:pPr>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3,000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10,000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10,000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4819">
                <a:tc>
                  <a:txBody>
                    <a:bodyPr/>
                    <a:lstStyle/>
                    <a:p>
                      <a:pPr algn="l" fontAlgn="b"/>
                      <a:r>
                        <a:rPr lang="en-US" sz="1300" b="0" i="0" u="none" strike="noStrike" dirty="0">
                          <a:effectLst/>
                          <a:latin typeface="Verdana"/>
                        </a:rPr>
                        <a:t>Vocational group annual </a:t>
                      </a:r>
                      <a:r>
                        <a:rPr lang="en-US" sz="1300" b="0" i="0" u="none" strike="noStrike" dirty="0" smtClean="0">
                          <a:effectLst/>
                          <a:latin typeface="Verdana"/>
                        </a:rPr>
                        <a:t>funds</a:t>
                      </a:r>
                    </a:p>
                    <a:p>
                      <a:pPr algn="l" fontAlgn="b"/>
                      <a:endParaRPr lang="en-US" sz="6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1,000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1,000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5,000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dirty="0">
                          <a:effectLst/>
                          <a:latin typeface="Verdana"/>
                        </a:rPr>
                        <a:t>$</a:t>
                      </a:r>
                      <a:r>
                        <a:rPr lang="en-US" sz="1400" b="0" i="0" u="none" strike="noStrike" dirty="0" smtClean="0">
                          <a:effectLst/>
                          <a:latin typeface="Verdana"/>
                        </a:rPr>
                        <a:t>5,000</a:t>
                      </a:r>
                    </a:p>
                    <a:p>
                      <a:pPr algn="ctr" fontAlgn="b"/>
                      <a:endParaRPr lang="en-US" sz="800" b="0" i="0" u="none" strike="noStrike" dirty="0">
                        <a:effectLst/>
                        <a:latin typeface="Verdana"/>
                      </a:endParaRPr>
                    </a:p>
                  </a:txBody>
                  <a:tcPr marL="8103" marR="8103" marT="8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79</a:t>
            </a:fld>
            <a:endParaRPr lang="en-US" dirty="0">
              <a:solidFill>
                <a:srgbClr val="1B3861"/>
              </a:solidFill>
            </a:endParaRPr>
          </a:p>
        </p:txBody>
      </p:sp>
    </p:spTree>
    <p:extLst>
      <p:ext uri="{BB962C8B-B14F-4D97-AF65-F5344CB8AC3E}">
        <p14:creationId xmlns:p14="http://schemas.microsoft.com/office/powerpoint/2010/main" val="2159989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GB" dirty="0">
                <a:solidFill>
                  <a:srgbClr val="E16E00"/>
                </a:solidFill>
              </a:rPr>
              <a:t>Project Overview</a:t>
            </a:r>
          </a:p>
        </p:txBody>
      </p:sp>
      <p:sp>
        <p:nvSpPr>
          <p:cNvPr id="3" name="Content Placeholder 2"/>
          <p:cNvSpPr>
            <a:spLocks noGrp="1"/>
          </p:cNvSpPr>
          <p:nvPr>
            <p:ph idx="1"/>
            <p:custDataLst>
              <p:tags r:id="rId3"/>
            </p:custDataLst>
          </p:nvPr>
        </p:nvSpPr>
        <p:spPr/>
        <p:txBody>
          <a:bodyPr>
            <a:normAutofit/>
          </a:bodyPr>
          <a:lstStyle/>
          <a:p>
            <a:pPr lvl="2"/>
            <a:r>
              <a:rPr lang="en-GB" sz="2400" b="1" dirty="0" smtClean="0"/>
              <a:t>Problem</a:t>
            </a:r>
          </a:p>
          <a:p>
            <a:pPr lvl="3">
              <a:spcAft>
                <a:spcPts val="1200"/>
              </a:spcAft>
            </a:pPr>
            <a:r>
              <a:rPr lang="en-US" sz="2000" dirty="0"/>
              <a:t>Due to limitations in the current retirement preparedness </a:t>
            </a:r>
            <a:r>
              <a:rPr lang="en-US" sz="2000" dirty="0" smtClean="0"/>
              <a:t>indices, </a:t>
            </a:r>
            <a:r>
              <a:rPr lang="en-US" sz="2000" dirty="0"/>
              <a:t>there is a </a:t>
            </a:r>
            <a:r>
              <a:rPr lang="en-US" sz="2000" dirty="0" smtClean="0"/>
              <a:t>need to </a:t>
            </a:r>
            <a:r>
              <a:rPr lang="en-US" sz="2000" dirty="0"/>
              <a:t>reliably account for satisfied living in </a:t>
            </a:r>
            <a:r>
              <a:rPr lang="en-US" sz="2000" dirty="0" smtClean="0"/>
              <a:t>retirement</a:t>
            </a:r>
          </a:p>
          <a:p>
            <a:pPr lvl="2"/>
            <a:r>
              <a:rPr lang="en-US" sz="2400" b="1" dirty="0" smtClean="0"/>
              <a:t>Philosophy</a:t>
            </a:r>
          </a:p>
          <a:p>
            <a:pPr lvl="3"/>
            <a:r>
              <a:rPr lang="en-US" sz="2000" dirty="0"/>
              <a:t>In order to give a full and positive picture of someone's level of satisfied living after leaving the work </a:t>
            </a:r>
            <a:r>
              <a:rPr lang="en-US" sz="2000" dirty="0" smtClean="0"/>
              <a:t>force, </a:t>
            </a:r>
            <a:r>
              <a:rPr lang="en-US" sz="2000" dirty="0"/>
              <a:t>we will research, develop and implement a national index to accurately account for both financial and non-financial drivers related to </a:t>
            </a:r>
            <a:r>
              <a:rPr lang="en-US" sz="2000" dirty="0" smtClean="0"/>
              <a:t>retirement</a:t>
            </a: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8</a:t>
            </a:fld>
            <a:endParaRPr lang="en-GB" dirty="0">
              <a:solidFill>
                <a:prstClr val="black"/>
              </a:solidFill>
            </a:endParaRPr>
          </a:p>
        </p:txBody>
      </p:sp>
    </p:spTree>
    <p:custDataLst>
      <p:tags r:id="rId1"/>
    </p:custDataLst>
    <p:extLst>
      <p:ext uri="{BB962C8B-B14F-4D97-AF65-F5344CB8AC3E}">
        <p14:creationId xmlns:p14="http://schemas.microsoft.com/office/powerpoint/2010/main" val="23196490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Scenario Analysis - Findings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5926293"/>
              </p:ext>
            </p:extLst>
          </p:nvPr>
        </p:nvGraphicFramePr>
        <p:xfrm>
          <a:off x="455613" y="3060334"/>
          <a:ext cx="8340726" cy="2765701"/>
        </p:xfrm>
        <a:graphic>
          <a:graphicData uri="http://schemas.openxmlformats.org/drawingml/2006/table">
            <a:tbl>
              <a:tblPr/>
              <a:tblGrid>
                <a:gridCol w="1889138"/>
                <a:gridCol w="1612897"/>
                <a:gridCol w="1612897"/>
                <a:gridCol w="1612897"/>
                <a:gridCol w="1612897"/>
              </a:tblGrid>
              <a:tr h="589808">
                <a:tc>
                  <a:txBody>
                    <a:bodyPr/>
                    <a:lstStyle/>
                    <a:p>
                      <a:pPr algn="l" fontAlgn="b"/>
                      <a:r>
                        <a:rPr lang="en-US" sz="1600" b="0" i="0" u="none" strike="noStrike" dirty="0">
                          <a:effectLst/>
                          <a:latin typeface="Verdana"/>
                        </a:rPr>
                        <a:t>Final </a:t>
                      </a:r>
                      <a:r>
                        <a:rPr lang="en-US" sz="1600" b="0" i="0" u="none" strike="noStrike" dirty="0" smtClean="0">
                          <a:effectLst/>
                          <a:latin typeface="Verdana"/>
                        </a:rPr>
                        <a:t>active year</a:t>
                      </a:r>
                    </a:p>
                    <a:p>
                      <a:pPr algn="l" fontAlgn="b"/>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600" b="0" i="0" u="none" strike="noStrike" dirty="0" smtClean="0">
                          <a:effectLst/>
                          <a:latin typeface="Verdana"/>
                        </a:rPr>
                        <a:t>2024</a:t>
                      </a:r>
                    </a:p>
                    <a:p>
                      <a:pPr algn="ctr" fontAlgn="b"/>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600" b="0" i="0" u="none" strike="noStrike" dirty="0" smtClean="0">
                          <a:effectLst/>
                          <a:latin typeface="Verdana"/>
                        </a:rPr>
                        <a:t>2039</a:t>
                      </a:r>
                    </a:p>
                    <a:p>
                      <a:pPr algn="ctr" fontAlgn="b"/>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600" b="0" i="0" u="none" strike="noStrike" dirty="0" smtClean="0">
                          <a:effectLst/>
                          <a:latin typeface="Verdana"/>
                        </a:rPr>
                        <a:t>2018</a:t>
                      </a:r>
                    </a:p>
                    <a:p>
                      <a:pPr algn="ctr" fontAlgn="b"/>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600" b="0" i="0" u="none" strike="noStrike" dirty="0" smtClean="0">
                          <a:effectLst/>
                          <a:latin typeface="Verdana"/>
                        </a:rPr>
                        <a:t>2043</a:t>
                      </a:r>
                    </a:p>
                    <a:p>
                      <a:pPr algn="ctr" fontAlgn="b"/>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749969">
                <a:tc>
                  <a:txBody>
                    <a:bodyPr/>
                    <a:lstStyle/>
                    <a:p>
                      <a:pPr algn="l" fontAlgn="b"/>
                      <a:r>
                        <a:rPr lang="en-US" sz="1600" b="0" i="0" u="none" strike="noStrike" dirty="0">
                          <a:effectLst/>
                          <a:latin typeface="Verdana"/>
                        </a:rPr>
                        <a:t>Expected </a:t>
                      </a:r>
                      <a:r>
                        <a:rPr lang="en-US" sz="1600" b="0" i="0" u="none" strike="noStrike" dirty="0" smtClean="0">
                          <a:effectLst/>
                          <a:latin typeface="Verdana"/>
                        </a:rPr>
                        <a:t>remainder bal</a:t>
                      </a:r>
                    </a:p>
                    <a:p>
                      <a:pPr algn="l" fontAlgn="b"/>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344488" algn="l"/>
                          <a:tab pos="1371600" algn="r"/>
                        </a:tabLst>
                      </a:pPr>
                      <a:r>
                        <a:rPr lang="en-US" sz="1600" b="0" i="0" u="none" strike="noStrike" dirty="0" smtClean="0">
                          <a:effectLst/>
                          <a:latin typeface="Verdana"/>
                        </a:rPr>
                        <a:t>	$	0 </a:t>
                      </a:r>
                    </a:p>
                    <a:p>
                      <a:pPr algn="l" fontAlgn="b">
                        <a:tabLst>
                          <a:tab pos="344488" algn="l"/>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344488" algn="l"/>
                          <a:tab pos="1371600" algn="r"/>
                        </a:tabLst>
                      </a:pPr>
                      <a:r>
                        <a:rPr lang="en-US" sz="1600" b="0" i="0" u="none" strike="noStrike" dirty="0" smtClean="0">
                          <a:effectLst/>
                          <a:latin typeface="Verdana"/>
                        </a:rPr>
                        <a:t>	$	167,351 </a:t>
                      </a:r>
                    </a:p>
                    <a:p>
                      <a:pPr algn="l" fontAlgn="b">
                        <a:tabLst>
                          <a:tab pos="344488" algn="l"/>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344488" algn="l"/>
                          <a:tab pos="1371600" algn="r"/>
                        </a:tabLst>
                      </a:pPr>
                      <a:r>
                        <a:rPr lang="en-US" sz="1600" b="0" i="0" u="none" strike="noStrike" dirty="0" smtClean="0">
                          <a:effectLst/>
                          <a:latin typeface="Verdana"/>
                        </a:rPr>
                        <a:t>	$	0 </a:t>
                      </a:r>
                    </a:p>
                    <a:p>
                      <a:pPr algn="l" fontAlgn="b">
                        <a:tabLst>
                          <a:tab pos="344488" algn="l"/>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344488" algn="l"/>
                          <a:tab pos="1371600" algn="r"/>
                        </a:tabLst>
                      </a:pPr>
                      <a:r>
                        <a:rPr lang="en-US" sz="1600" b="0" i="0" u="none" strike="noStrike" dirty="0" smtClean="0">
                          <a:effectLst/>
                          <a:latin typeface="Verdana"/>
                        </a:rPr>
                        <a:t>	$	151,595</a:t>
                      </a:r>
                      <a:endParaRPr lang="en-US" sz="1600" b="0" i="0" u="none" strike="noStrike" dirty="0">
                        <a:effectLst/>
                        <a:latin typeface="Verdana"/>
                      </a:endParaRPr>
                    </a:p>
                    <a:p>
                      <a:pPr algn="l" fontAlgn="b">
                        <a:tabLst>
                          <a:tab pos="344488" algn="l"/>
                          <a:tab pos="1371600" algn="r"/>
                        </a:tabLst>
                      </a:pPr>
                      <a:endParaRPr lang="en-US" sz="800" b="0" i="0" u="none" strike="noStrike" dirty="0" smtClean="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712962">
                <a:tc>
                  <a:txBody>
                    <a:bodyPr/>
                    <a:lstStyle/>
                    <a:p>
                      <a:pPr algn="l" fontAlgn="b"/>
                      <a:r>
                        <a:rPr lang="en-US" sz="1600" b="0" i="0" u="none" strike="noStrike" dirty="0">
                          <a:effectLst/>
                          <a:latin typeface="Verdana"/>
                        </a:rPr>
                        <a:t>Expected </a:t>
                      </a:r>
                      <a:r>
                        <a:rPr lang="en-US" sz="1600" b="0" i="0" u="none" strike="noStrike" dirty="0" smtClean="0">
                          <a:effectLst/>
                          <a:latin typeface="Verdana"/>
                        </a:rPr>
                        <a:t>payout </a:t>
                      </a:r>
                      <a:r>
                        <a:rPr lang="en-US" sz="1600" b="0" i="0" u="none" strike="noStrike" dirty="0">
                          <a:effectLst/>
                          <a:latin typeface="Verdana"/>
                        </a:rPr>
                        <a:t>to </a:t>
                      </a:r>
                      <a:r>
                        <a:rPr lang="en-US" sz="1600" b="0" i="0" u="none" strike="noStrike" dirty="0" smtClean="0">
                          <a:effectLst/>
                          <a:latin typeface="Verdana"/>
                        </a:rPr>
                        <a:t>UConn</a:t>
                      </a:r>
                    </a:p>
                    <a:p>
                      <a:pPr algn="l" fontAlgn="b"/>
                      <a:endParaRPr lang="en-US" sz="600" b="0" i="0" u="none" strike="noStrike" dirty="0" smtClean="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smtClean="0">
                          <a:effectLst/>
                          <a:latin typeface="Verdana"/>
                        </a:rPr>
                        <a:t>	730,333</a:t>
                      </a:r>
                    </a:p>
                    <a:p>
                      <a:pPr algn="l" fontAlgn="b">
                        <a:tabLst>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a:effectLst/>
                          <a:latin typeface="Verdana"/>
                        </a:rPr>
                        <a:t>	</a:t>
                      </a:r>
                      <a:r>
                        <a:rPr lang="en-US" sz="1600" b="0" i="0" u="none" strike="noStrike" dirty="0" smtClean="0">
                          <a:effectLst/>
                          <a:latin typeface="Verdana"/>
                        </a:rPr>
                        <a:t>776,485</a:t>
                      </a:r>
                    </a:p>
                    <a:p>
                      <a:pPr algn="l" fontAlgn="b">
                        <a:tabLst>
                          <a:tab pos="1371600" algn="r"/>
                        </a:tabLst>
                      </a:pPr>
                      <a:endParaRPr lang="en-US" sz="800" b="0" i="0" u="none" strike="noStrike" dirty="0" smtClean="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a:effectLst/>
                          <a:latin typeface="Verdana"/>
                        </a:rPr>
                        <a:t>	</a:t>
                      </a:r>
                      <a:r>
                        <a:rPr lang="en-US" sz="1600" b="0" i="0" u="none" strike="noStrike" dirty="0" smtClean="0">
                          <a:effectLst/>
                          <a:latin typeface="Verdana"/>
                        </a:rPr>
                        <a:t>620,039</a:t>
                      </a:r>
                    </a:p>
                    <a:p>
                      <a:pPr algn="l" fontAlgn="b">
                        <a:tabLst>
                          <a:tab pos="1371600" algn="r"/>
                        </a:tabLst>
                      </a:pPr>
                      <a:endParaRPr lang="en-US" sz="800" b="0" i="0" u="none" strike="noStrike" dirty="0" smtClean="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a:effectLst/>
                          <a:latin typeface="Verdana"/>
                        </a:rPr>
                        <a:t>	</a:t>
                      </a:r>
                      <a:r>
                        <a:rPr lang="en-US" sz="1600" b="0" i="0" u="none" strike="noStrike" dirty="0" smtClean="0">
                          <a:effectLst/>
                          <a:latin typeface="Verdana"/>
                        </a:rPr>
                        <a:t>537,841 </a:t>
                      </a:r>
                    </a:p>
                    <a:p>
                      <a:pPr algn="l" fontAlgn="b">
                        <a:tabLst>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712962">
                <a:tc>
                  <a:txBody>
                    <a:bodyPr/>
                    <a:lstStyle/>
                    <a:p>
                      <a:pPr algn="l" fontAlgn="b"/>
                      <a:r>
                        <a:rPr lang="en-US" sz="1600" b="0" i="0" u="none" strike="noStrike" dirty="0">
                          <a:effectLst/>
                          <a:latin typeface="Verdana"/>
                        </a:rPr>
                        <a:t>Expected </a:t>
                      </a:r>
                      <a:r>
                        <a:rPr lang="en-US" sz="1600" b="0" i="0" u="none" strike="noStrike" dirty="0" smtClean="0">
                          <a:effectLst/>
                          <a:latin typeface="Verdana"/>
                        </a:rPr>
                        <a:t>payout </a:t>
                      </a:r>
                      <a:r>
                        <a:rPr lang="en-US" sz="1600" b="0" i="0" u="none" strike="noStrike" dirty="0">
                          <a:effectLst/>
                          <a:latin typeface="Verdana"/>
                        </a:rPr>
                        <a:t>to </a:t>
                      </a:r>
                      <a:r>
                        <a:rPr lang="en-US" sz="1600" b="0" i="0" u="none" strike="noStrike" dirty="0" smtClean="0">
                          <a:effectLst/>
                          <a:latin typeface="Verdana"/>
                        </a:rPr>
                        <a:t>non-UConn</a:t>
                      </a:r>
                      <a:endParaRPr lang="en-US" sz="1600" b="0" i="0" u="none" strike="noStrike" dirty="0">
                        <a:effectLst/>
                        <a:latin typeface="Verdana"/>
                      </a:endParaRPr>
                    </a:p>
                    <a:p>
                      <a:pPr algn="l" fontAlgn="b"/>
                      <a:endParaRPr lang="en-US" sz="600" b="0" i="0" u="none" strike="noStrike" dirty="0" smtClean="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smtClean="0">
                          <a:effectLst/>
                          <a:latin typeface="Verdana"/>
                        </a:rPr>
                        <a:t>	65,890</a:t>
                      </a:r>
                    </a:p>
                    <a:p>
                      <a:pPr algn="l" fontAlgn="b">
                        <a:tabLst>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a:effectLst/>
                          <a:latin typeface="Verdana"/>
                        </a:rPr>
                        <a:t>	</a:t>
                      </a:r>
                      <a:r>
                        <a:rPr lang="en-US" sz="1600" b="0" i="0" u="none" strike="noStrike" dirty="0" smtClean="0">
                          <a:effectLst/>
                          <a:latin typeface="Verdana"/>
                        </a:rPr>
                        <a:t>87,986</a:t>
                      </a:r>
                    </a:p>
                    <a:p>
                      <a:pPr algn="l" fontAlgn="b">
                        <a:tabLst>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a:effectLst/>
                          <a:latin typeface="Verdana"/>
                        </a:rPr>
                        <a:t>	</a:t>
                      </a:r>
                      <a:r>
                        <a:rPr lang="en-US" sz="1600" b="0" i="0" u="none" strike="noStrike" dirty="0" smtClean="0">
                          <a:effectLst/>
                          <a:latin typeface="Verdana"/>
                        </a:rPr>
                        <a:t>168,275</a:t>
                      </a:r>
                    </a:p>
                    <a:p>
                      <a:pPr algn="l" fontAlgn="b">
                        <a:tabLst>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tabLst>
                          <a:tab pos="1371600" algn="r"/>
                        </a:tabLst>
                      </a:pPr>
                      <a:r>
                        <a:rPr lang="en-US" sz="1600" b="0" i="0" u="none" strike="noStrike" dirty="0">
                          <a:effectLst/>
                          <a:latin typeface="Verdana"/>
                        </a:rPr>
                        <a:t>	</a:t>
                      </a:r>
                      <a:r>
                        <a:rPr lang="en-US" sz="1600" b="0" i="0" u="none" strike="noStrike" dirty="0" smtClean="0">
                          <a:effectLst/>
                          <a:latin typeface="Verdana"/>
                        </a:rPr>
                        <a:t>347,622</a:t>
                      </a:r>
                    </a:p>
                    <a:p>
                      <a:pPr algn="l" fontAlgn="b">
                        <a:tabLst>
                          <a:tab pos="1371600" algn="r"/>
                        </a:tabLst>
                      </a:pPr>
                      <a:endParaRPr lang="en-US" sz="800" b="0" i="0" u="none" strike="noStrike" dirty="0">
                        <a:effectLst/>
                        <a:latin typeface="Verdana"/>
                      </a:endParaRPr>
                    </a:p>
                  </a:txBody>
                  <a:tcPr marL="8102" marR="8102" marT="80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89331150"/>
              </p:ext>
            </p:extLst>
          </p:nvPr>
        </p:nvGraphicFramePr>
        <p:xfrm>
          <a:off x="455613" y="1504950"/>
          <a:ext cx="8340726" cy="1585913"/>
        </p:xfrm>
        <a:graphic>
          <a:graphicData uri="http://schemas.openxmlformats.org/drawingml/2006/table">
            <a:tbl>
              <a:tblPr/>
              <a:tblGrid>
                <a:gridCol w="1889138"/>
                <a:gridCol w="1612897"/>
                <a:gridCol w="1612897"/>
                <a:gridCol w="1612897"/>
                <a:gridCol w="1612897"/>
              </a:tblGrid>
              <a:tr h="500814">
                <a:tc>
                  <a:txBody>
                    <a:bodyPr/>
                    <a:lstStyle/>
                    <a:p>
                      <a:pPr algn="l" fontAlgn="b"/>
                      <a:endParaRPr lang="en-US" sz="1400" b="0" i="0" u="none" strike="noStrike" dirty="0">
                        <a:effectLst/>
                        <a:latin typeface="Verdana"/>
                      </a:endParaRPr>
                    </a:p>
                  </a:txBody>
                  <a:tcPr marL="8102" marR="8102" marT="81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effectLst/>
                          <a:latin typeface="Verdana"/>
                        </a:rPr>
                        <a:t>Baseline</a:t>
                      </a:r>
                      <a:r>
                        <a:rPr lang="en-US" sz="800" b="0" i="0" u="none" strike="noStrike" dirty="0" smtClean="0">
                          <a:effectLst/>
                          <a:latin typeface="Verdana"/>
                        </a:rPr>
                        <a:t/>
                      </a:r>
                      <a:br>
                        <a:rPr lang="en-US" sz="800" b="0" i="0" u="none" strike="noStrike" dirty="0" smtClean="0">
                          <a:effectLst/>
                          <a:latin typeface="Verdana"/>
                        </a:rPr>
                      </a:br>
                      <a:endParaRPr lang="en-US" sz="800" b="0" i="0" u="none" strike="noStrike" dirty="0">
                        <a:effectLst/>
                        <a:latin typeface="Verdana"/>
                      </a:endParaRPr>
                    </a:p>
                  </a:txBody>
                  <a:tcPr marL="8102" marR="8102" marT="8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1400" b="0" i="0" u="none" strike="noStrike" dirty="0">
                          <a:effectLst/>
                          <a:latin typeface="Verdana"/>
                        </a:rPr>
                        <a:t>Scenario </a:t>
                      </a:r>
                      <a:r>
                        <a:rPr lang="en-US" sz="1400" b="0" i="0" u="none" strike="noStrike" dirty="0" smtClean="0">
                          <a:effectLst/>
                          <a:latin typeface="Verdana"/>
                        </a:rPr>
                        <a:t>1</a:t>
                      </a:r>
                      <a:r>
                        <a:rPr lang="en-US" sz="800" b="0" i="0" u="none" strike="noStrike" dirty="0" smtClean="0">
                          <a:effectLst/>
                          <a:latin typeface="Verdana"/>
                        </a:rPr>
                        <a:t/>
                      </a:r>
                      <a:br>
                        <a:rPr lang="en-US" sz="800" b="0" i="0" u="none" strike="noStrike" dirty="0" smtClean="0">
                          <a:effectLst/>
                          <a:latin typeface="Verdana"/>
                        </a:rPr>
                      </a:br>
                      <a:endParaRPr lang="en-US" sz="800" b="0" i="0" u="none" strike="noStrike" dirty="0">
                        <a:effectLst/>
                        <a:latin typeface="Verdana"/>
                      </a:endParaRPr>
                    </a:p>
                  </a:txBody>
                  <a:tcPr marL="8102" marR="8102"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B714"/>
                    </a:solidFill>
                  </a:tcPr>
                </a:tc>
                <a:tc>
                  <a:txBody>
                    <a:bodyPr/>
                    <a:lstStyle/>
                    <a:p>
                      <a:pPr algn="ctr" fontAlgn="b"/>
                      <a:r>
                        <a:rPr lang="en-US" sz="1400" b="0" i="0" u="none" strike="noStrike" dirty="0">
                          <a:effectLst/>
                          <a:latin typeface="Verdana"/>
                        </a:rPr>
                        <a:t>Scenario </a:t>
                      </a:r>
                      <a:r>
                        <a:rPr lang="en-US" sz="1400" b="0" i="0" u="none" strike="noStrike" dirty="0" smtClean="0">
                          <a:effectLst/>
                          <a:latin typeface="Verdana"/>
                        </a:rPr>
                        <a:t>2</a:t>
                      </a:r>
                      <a:r>
                        <a:rPr lang="en-US" sz="800" b="0" i="0" u="none" strike="noStrike" dirty="0" smtClean="0">
                          <a:effectLst/>
                          <a:latin typeface="Verdana"/>
                        </a:rPr>
                        <a:t/>
                      </a:r>
                      <a:br>
                        <a:rPr lang="en-US" sz="800" b="0" i="0" u="none" strike="noStrike" dirty="0" smtClean="0">
                          <a:effectLst/>
                          <a:latin typeface="Verdana"/>
                        </a:rPr>
                      </a:br>
                      <a:endParaRPr lang="en-US" sz="800" b="0" i="0" u="none" strike="noStrike" dirty="0">
                        <a:effectLst/>
                        <a:latin typeface="Verdana"/>
                      </a:endParaRPr>
                    </a:p>
                  </a:txBody>
                  <a:tcPr marL="8102" marR="8102"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1400" b="0" i="0" u="none" strike="noStrike" dirty="0">
                          <a:effectLst/>
                          <a:latin typeface="Verdana"/>
                        </a:rPr>
                        <a:t>Scenario </a:t>
                      </a:r>
                      <a:r>
                        <a:rPr lang="en-US" sz="1400" b="0" i="0" u="none" strike="noStrike" dirty="0" smtClean="0">
                          <a:effectLst/>
                          <a:latin typeface="Verdana"/>
                        </a:rPr>
                        <a:t>3</a:t>
                      </a:r>
                      <a:r>
                        <a:rPr lang="en-US" sz="800" b="0" i="0" u="none" strike="noStrike" dirty="0" smtClean="0">
                          <a:effectLst/>
                          <a:latin typeface="Verdana"/>
                        </a:rPr>
                        <a:t/>
                      </a:r>
                      <a:br>
                        <a:rPr lang="en-US" sz="800" b="0" i="0" u="none" strike="noStrike" dirty="0" smtClean="0">
                          <a:effectLst/>
                          <a:latin typeface="Verdana"/>
                        </a:rPr>
                      </a:br>
                      <a:endParaRPr lang="en-US" sz="800" b="0" i="0" u="none" strike="noStrike" dirty="0">
                        <a:effectLst/>
                        <a:latin typeface="Verdana"/>
                      </a:endParaRPr>
                    </a:p>
                  </a:txBody>
                  <a:tcPr marL="8102" marR="8102" marT="8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0806"/>
                    </a:solidFill>
                  </a:tcPr>
                </a:tc>
              </a:tr>
              <a:tr h="1085099">
                <a:tc>
                  <a:txBody>
                    <a:bodyPr/>
                    <a:lstStyle/>
                    <a:p>
                      <a:pPr algn="l" fontAlgn="b"/>
                      <a:endParaRPr lang="en-US" sz="1400" b="0" i="0" u="none" strike="noStrike" dirty="0">
                        <a:effectLst/>
                        <a:latin typeface="Verdana"/>
                      </a:endParaRPr>
                    </a:p>
                  </a:txBody>
                  <a:tcPr marL="8102" marR="8102" marT="81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effectLst/>
                          <a:latin typeface="Verdana"/>
                        </a:rPr>
                        <a:t>Observation based on best current assumptions and data on hand</a:t>
                      </a:r>
                    </a:p>
                  </a:txBody>
                  <a:tcPr marL="8102" marR="8102"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sz="1200" b="0" i="0" u="none" strike="noStrike" dirty="0">
                          <a:effectLst/>
                          <a:latin typeface="Verdana"/>
                        </a:rPr>
                        <a:t>Reduced </a:t>
                      </a:r>
                      <a:r>
                        <a:rPr lang="en-US" sz="1200" b="0" i="0" u="none" strike="noStrike" dirty="0" smtClean="0">
                          <a:effectLst/>
                          <a:latin typeface="Verdana"/>
                        </a:rPr>
                        <a:t>UConn </a:t>
                      </a:r>
                      <a:r>
                        <a:rPr lang="en-US" sz="1200" b="0" i="0" u="none" strike="noStrike" dirty="0">
                          <a:effectLst/>
                          <a:latin typeface="Verdana"/>
                        </a:rPr>
                        <a:t>benefits and stationary </a:t>
                      </a:r>
                      <a:r>
                        <a:rPr lang="en-US" sz="1200" b="0" i="0" u="none" strike="noStrike" dirty="0" smtClean="0">
                          <a:effectLst/>
                          <a:latin typeface="Verdana"/>
                        </a:rPr>
                        <a:t/>
                      </a:r>
                      <a:br>
                        <a:rPr lang="en-US" sz="1200" b="0" i="0" u="none" strike="noStrike" dirty="0" smtClean="0">
                          <a:effectLst/>
                          <a:latin typeface="Verdana"/>
                        </a:rPr>
                      </a:br>
                      <a:r>
                        <a:rPr lang="en-US" sz="1200" b="0" i="0" u="none" strike="noStrike" dirty="0" smtClean="0">
                          <a:effectLst/>
                          <a:latin typeface="Verdana"/>
                        </a:rPr>
                        <a:t>non-UConn </a:t>
                      </a:r>
                      <a:r>
                        <a:rPr lang="en-US" sz="1200" b="0" i="0" u="none" strike="noStrike" dirty="0">
                          <a:effectLst/>
                          <a:latin typeface="Verdana"/>
                        </a:rPr>
                        <a:t>fees</a:t>
                      </a:r>
                    </a:p>
                  </a:txBody>
                  <a:tcPr marL="8102" marR="8102"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sz="1200" b="0" i="0" u="none" strike="noStrike" dirty="0">
                          <a:effectLst/>
                          <a:latin typeface="Verdana"/>
                        </a:rPr>
                        <a:t>Stationary </a:t>
                      </a:r>
                      <a:r>
                        <a:rPr lang="en-US" sz="1200" b="0" i="0" u="none" strike="noStrike" dirty="0" smtClean="0">
                          <a:effectLst/>
                          <a:latin typeface="Verdana"/>
                        </a:rPr>
                        <a:t>UConn </a:t>
                      </a:r>
                      <a:r>
                        <a:rPr lang="en-US" sz="1200" b="0" i="0" u="none" strike="noStrike" dirty="0">
                          <a:effectLst/>
                          <a:latin typeface="Verdana"/>
                        </a:rPr>
                        <a:t>benefits and </a:t>
                      </a:r>
                      <a:r>
                        <a:rPr lang="en-US" sz="1200" b="0" i="0" u="none" strike="noStrike" dirty="0" smtClean="0">
                          <a:effectLst/>
                          <a:latin typeface="Verdana"/>
                        </a:rPr>
                        <a:t>increased </a:t>
                      </a:r>
                      <a:br>
                        <a:rPr lang="en-US" sz="1200" b="0" i="0" u="none" strike="noStrike" dirty="0" smtClean="0">
                          <a:effectLst/>
                          <a:latin typeface="Verdana"/>
                        </a:rPr>
                      </a:br>
                      <a:r>
                        <a:rPr lang="en-US" sz="1200" b="0" i="0" u="none" strike="noStrike" dirty="0" smtClean="0">
                          <a:effectLst/>
                          <a:latin typeface="Verdana"/>
                        </a:rPr>
                        <a:t>non-UConn </a:t>
                      </a:r>
                      <a:r>
                        <a:rPr lang="en-US" sz="1200" b="0" i="0" u="none" strike="noStrike" dirty="0">
                          <a:effectLst/>
                          <a:latin typeface="Verdana"/>
                        </a:rPr>
                        <a:t>fees</a:t>
                      </a:r>
                    </a:p>
                  </a:txBody>
                  <a:tcPr marL="8102" marR="8102"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n-US" sz="1200" b="0" i="0" u="none" strike="noStrike" dirty="0">
                          <a:effectLst/>
                          <a:latin typeface="Verdana"/>
                        </a:rPr>
                        <a:t>Reduced </a:t>
                      </a:r>
                      <a:r>
                        <a:rPr lang="en-US" sz="1200" b="0" i="0" u="none" strike="noStrike" dirty="0" smtClean="0">
                          <a:effectLst/>
                          <a:latin typeface="Verdana"/>
                        </a:rPr>
                        <a:t>UConn </a:t>
                      </a:r>
                      <a:r>
                        <a:rPr lang="en-US" sz="1200" b="0" i="0" u="none" strike="noStrike" dirty="0">
                          <a:effectLst/>
                          <a:latin typeface="Verdana"/>
                        </a:rPr>
                        <a:t>benefits and </a:t>
                      </a:r>
                      <a:r>
                        <a:rPr lang="en-US" sz="1200" b="0" i="0" u="none" strike="noStrike" dirty="0" smtClean="0">
                          <a:effectLst/>
                          <a:latin typeface="Verdana"/>
                        </a:rPr>
                        <a:t>increased </a:t>
                      </a:r>
                      <a:br>
                        <a:rPr lang="en-US" sz="1200" b="0" i="0" u="none" strike="noStrike" dirty="0" smtClean="0">
                          <a:effectLst/>
                          <a:latin typeface="Verdana"/>
                        </a:rPr>
                      </a:br>
                      <a:r>
                        <a:rPr lang="en-US" sz="1200" b="0" i="0" u="none" strike="noStrike" dirty="0" smtClean="0">
                          <a:effectLst/>
                          <a:latin typeface="Verdana"/>
                        </a:rPr>
                        <a:t>non-UConn </a:t>
                      </a:r>
                      <a:r>
                        <a:rPr lang="en-US" sz="1200" b="0" i="0" u="none" strike="noStrike" dirty="0">
                          <a:effectLst/>
                          <a:latin typeface="Verdana"/>
                        </a:rPr>
                        <a:t>fees</a:t>
                      </a:r>
                    </a:p>
                  </a:txBody>
                  <a:tcPr marL="8102" marR="8102"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r>
            </a:tbl>
          </a:graphicData>
        </a:graphic>
      </p:graphicFrame>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80</a:t>
            </a:fld>
            <a:endParaRPr lang="en-US" dirty="0">
              <a:solidFill>
                <a:srgbClr val="1B3861"/>
              </a:solidFill>
            </a:endParaRPr>
          </a:p>
        </p:txBody>
      </p:sp>
    </p:spTree>
    <p:extLst>
      <p:ext uri="{BB962C8B-B14F-4D97-AF65-F5344CB8AC3E}">
        <p14:creationId xmlns:p14="http://schemas.microsoft.com/office/powerpoint/2010/main" val="42703401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Recommendations</a:t>
            </a:r>
          </a:p>
        </p:txBody>
      </p:sp>
      <p:sp>
        <p:nvSpPr>
          <p:cNvPr id="3" name="Content Placeholder 2"/>
          <p:cNvSpPr>
            <a:spLocks noGrp="1"/>
          </p:cNvSpPr>
          <p:nvPr>
            <p:ph idx="1"/>
          </p:nvPr>
        </p:nvSpPr>
        <p:spPr>
          <a:xfrm>
            <a:off x="779463" y="1635125"/>
            <a:ext cx="7583487" cy="4728353"/>
          </a:xfrm>
        </p:spPr>
        <p:txBody>
          <a:bodyPr rtlCol="0">
            <a:normAutofit fontScale="92500" lnSpcReduction="20000"/>
          </a:bodyPr>
          <a:lstStyle/>
          <a:p>
            <a:pPr eaLnBrk="1" fontAlgn="auto" hangingPunct="1">
              <a:spcAft>
                <a:spcPts val="0"/>
              </a:spcAft>
              <a:defRPr/>
            </a:pPr>
            <a:r>
              <a:rPr lang="en-US" dirty="0" smtClean="0">
                <a:ea typeface="+mn-ea"/>
              </a:rPr>
              <a:t>Preserving any chance of a remainderman value requires a reduction of UConn benefits</a:t>
            </a:r>
            <a:endParaRPr lang="en-US" dirty="0">
              <a:ea typeface="+mn-ea"/>
            </a:endParaRPr>
          </a:p>
          <a:p>
            <a:pPr lvl="1" eaLnBrk="1" fontAlgn="auto" hangingPunct="1">
              <a:spcAft>
                <a:spcPts val="0"/>
              </a:spcAft>
              <a:defRPr/>
            </a:pPr>
            <a:r>
              <a:rPr lang="en-US" dirty="0" smtClean="0">
                <a:ea typeface="+mn-ea"/>
              </a:rPr>
              <a:t>A flattened rate of $15-$20k per year would increase the </a:t>
            </a:r>
            <a:br>
              <a:rPr lang="en-US" dirty="0" smtClean="0">
                <a:ea typeface="+mn-ea"/>
              </a:rPr>
            </a:br>
            <a:r>
              <a:rPr lang="en-US" dirty="0" smtClean="0">
                <a:ea typeface="+mn-ea"/>
              </a:rPr>
              <a:t>Trust age</a:t>
            </a:r>
            <a:endParaRPr lang="en-US" dirty="0">
              <a:ea typeface="+mn-ea"/>
            </a:endParaRPr>
          </a:p>
          <a:p>
            <a:pPr eaLnBrk="1" fontAlgn="auto" hangingPunct="1">
              <a:spcAft>
                <a:spcPts val="0"/>
              </a:spcAft>
              <a:defRPr/>
            </a:pPr>
            <a:r>
              <a:rPr lang="en-US" dirty="0" smtClean="0">
                <a:ea typeface="+mn-ea"/>
              </a:rPr>
              <a:t>Preventing any legal action may require increasing the benefits to non-UConn students</a:t>
            </a:r>
          </a:p>
          <a:p>
            <a:pPr lvl="1" eaLnBrk="1" fontAlgn="auto" hangingPunct="1">
              <a:spcAft>
                <a:spcPts val="0"/>
              </a:spcAft>
              <a:defRPr/>
            </a:pPr>
            <a:r>
              <a:rPr lang="en-US" dirty="0" smtClean="0">
                <a:ea typeface="+mn-ea"/>
              </a:rPr>
              <a:t>Doubling the non-UConn benefits would not change the remainderman payout unless the UConn benefits were reduced</a:t>
            </a:r>
          </a:p>
          <a:p>
            <a:pPr eaLnBrk="1" fontAlgn="auto" hangingPunct="1">
              <a:spcAft>
                <a:spcPts val="0"/>
              </a:spcAft>
              <a:defRPr/>
            </a:pPr>
            <a:r>
              <a:rPr lang="en-US" dirty="0" smtClean="0">
                <a:ea typeface="+mn-ea"/>
              </a:rPr>
              <a:t>Optimally, a reduction of UConn benefits and stationary </a:t>
            </a:r>
            <a:br>
              <a:rPr lang="en-US" dirty="0" smtClean="0">
                <a:ea typeface="+mn-ea"/>
              </a:rPr>
            </a:br>
            <a:r>
              <a:rPr lang="en-US" dirty="0" smtClean="0">
                <a:ea typeface="+mn-ea"/>
              </a:rPr>
              <a:t>non-UConn benefits</a:t>
            </a:r>
          </a:p>
          <a:p>
            <a:pPr lvl="1" eaLnBrk="1" fontAlgn="auto" hangingPunct="1">
              <a:spcAft>
                <a:spcPts val="0"/>
              </a:spcAft>
              <a:defRPr/>
            </a:pPr>
            <a:r>
              <a:rPr lang="en-US" dirty="0" smtClean="0">
                <a:ea typeface="+mn-ea"/>
              </a:rPr>
              <a:t>The chance of a remainderman is increased</a:t>
            </a:r>
          </a:p>
          <a:p>
            <a:pPr lvl="1" eaLnBrk="1" fontAlgn="auto" hangingPunct="1">
              <a:spcAft>
                <a:spcPts val="0"/>
              </a:spcAft>
              <a:defRPr/>
            </a:pPr>
            <a:r>
              <a:rPr lang="en-US" dirty="0" smtClean="0">
                <a:ea typeface="+mn-ea"/>
              </a:rPr>
              <a:t>Most of the Trust disbursements still come to UConn in the form of tuition and fees</a:t>
            </a:r>
          </a:p>
          <a:p>
            <a:pPr lvl="1" eaLnBrk="1" fontAlgn="auto" hangingPunct="1">
              <a:spcAft>
                <a:spcPts val="0"/>
              </a:spcAft>
              <a:defRPr/>
            </a:pPr>
            <a:r>
              <a:rPr lang="en-US" dirty="0" smtClean="0">
                <a:ea typeface="+mn-ea"/>
              </a:rPr>
              <a:t>College enrollment will still be incentivized toward UConn</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81</a:t>
            </a:fld>
            <a:endParaRPr lang="en-US" dirty="0">
              <a:solidFill>
                <a:srgbClr val="1B3861"/>
              </a:solidFill>
            </a:endParaRPr>
          </a:p>
        </p:txBody>
      </p:sp>
    </p:spTree>
    <p:extLst>
      <p:ext uri="{BB962C8B-B14F-4D97-AF65-F5344CB8AC3E}">
        <p14:creationId xmlns:p14="http://schemas.microsoft.com/office/powerpoint/2010/main" val="39452549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Deliverables</a:t>
            </a: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9" y="2333415"/>
            <a:ext cx="5395912"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6" name="Group 3"/>
          <p:cNvGrpSpPr>
            <a:grpSpLocks/>
          </p:cNvGrpSpPr>
          <p:nvPr/>
        </p:nvGrpSpPr>
        <p:grpSpPr bwMode="auto">
          <a:xfrm>
            <a:off x="5137944" y="2333415"/>
            <a:ext cx="3644900" cy="3565525"/>
            <a:chOff x="5126538" y="2732056"/>
            <a:chExt cx="3644972" cy="3564885"/>
          </a:xfrm>
        </p:grpSpPr>
        <p:pic>
          <p:nvPicPr>
            <p:cNvPr id="337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719" y="2732056"/>
              <a:ext cx="2830791" cy="356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descr="http://www.delran.com/plastic/supplies/plasti%20com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3282">
              <a:off x="5126538" y="2754814"/>
              <a:ext cx="1481367" cy="351936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sp>
        <p:nvSpPr>
          <p:cNvPr id="33797" name="TextBox 4"/>
          <p:cNvSpPr txBox="1">
            <a:spLocks noChangeArrowheads="1"/>
          </p:cNvSpPr>
          <p:nvPr/>
        </p:nvSpPr>
        <p:spPr bwMode="auto">
          <a:xfrm>
            <a:off x="731044" y="1712702"/>
            <a:ext cx="467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algn="ctr" eaLnBrk="1" fontAlgn="base" hangingPunct="1">
              <a:spcBef>
                <a:spcPct val="0"/>
              </a:spcBef>
              <a:spcAft>
                <a:spcPct val="0"/>
              </a:spcAft>
            </a:pPr>
            <a:r>
              <a:rPr lang="en-US" sz="2800" i="1" dirty="0">
                <a:solidFill>
                  <a:prstClr val="white"/>
                </a:solidFill>
              </a:rPr>
              <a:t>Model</a:t>
            </a:r>
            <a:endParaRPr lang="en-US" i="1" dirty="0">
              <a:solidFill>
                <a:prstClr val="white"/>
              </a:solidFill>
            </a:endParaRPr>
          </a:p>
        </p:txBody>
      </p:sp>
      <p:sp>
        <p:nvSpPr>
          <p:cNvPr id="33798" name="TextBox 11"/>
          <p:cNvSpPr txBox="1">
            <a:spLocks noChangeArrowheads="1"/>
          </p:cNvSpPr>
          <p:nvPr/>
        </p:nvSpPr>
        <p:spPr bwMode="auto">
          <a:xfrm>
            <a:off x="5818981" y="1712702"/>
            <a:ext cx="309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algn="ctr" eaLnBrk="1" fontAlgn="base" hangingPunct="1">
              <a:spcBef>
                <a:spcPct val="0"/>
              </a:spcBef>
              <a:spcAft>
                <a:spcPct val="0"/>
              </a:spcAft>
            </a:pPr>
            <a:r>
              <a:rPr lang="en-US" sz="2800" i="1" dirty="0">
                <a:solidFill>
                  <a:prstClr val="white"/>
                </a:solidFill>
              </a:rPr>
              <a:t>Report</a:t>
            </a:r>
            <a:endParaRPr lang="en-US" i="1" dirty="0">
              <a:solidFill>
                <a:prstClr val="white"/>
              </a:solidFill>
            </a:endParaRP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82</a:t>
            </a:fld>
            <a:endParaRPr lang="en-US" dirty="0">
              <a:solidFill>
                <a:srgbClr val="1B3861"/>
              </a:solidFill>
            </a:endParaRPr>
          </a:p>
        </p:txBody>
      </p:sp>
    </p:spTree>
    <p:extLst>
      <p:ext uri="{BB962C8B-B14F-4D97-AF65-F5344CB8AC3E}">
        <p14:creationId xmlns:p14="http://schemas.microsoft.com/office/powerpoint/2010/main" val="38430695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4"/>
          <p:cNvSpPr>
            <a:spLocks noGrp="1"/>
          </p:cNvSpPr>
          <p:nvPr>
            <p:ph idx="1"/>
          </p:nvPr>
        </p:nvSpPr>
        <p:spPr>
          <a:xfrm>
            <a:off x="779463" y="1397000"/>
            <a:ext cx="7583487" cy="4640263"/>
          </a:xfrm>
        </p:spPr>
        <p:txBody>
          <a:bodyPr/>
          <a:lstStyle/>
          <a:p>
            <a:pPr marL="0" indent="0" algn="ctr" eaLnBrk="1" hangingPunct="1">
              <a:spcAft>
                <a:spcPts val="3000"/>
              </a:spcAft>
              <a:buFont typeface="Wingdings 2" pitchFamily="18" charset="2"/>
              <a:buNone/>
            </a:pPr>
            <a:r>
              <a:rPr lang="en-US" sz="5400" b="1" dirty="0" smtClean="0"/>
              <a:t>Thank you</a:t>
            </a:r>
          </a:p>
          <a:p>
            <a:pPr marL="0" indent="0" algn="ctr" eaLnBrk="1" hangingPunct="1">
              <a:spcAft>
                <a:spcPts val="3000"/>
              </a:spcAft>
              <a:buFont typeface="Wingdings 2" pitchFamily="18" charset="2"/>
              <a:buNone/>
            </a:pPr>
            <a:r>
              <a:rPr lang="en-US" sz="5400" b="1" dirty="0" smtClean="0"/>
              <a:t>Your questions </a:t>
            </a:r>
            <a:br>
              <a:rPr lang="en-US" sz="5400" b="1" dirty="0" smtClean="0"/>
            </a:br>
            <a:r>
              <a:rPr lang="en-US" sz="5400" b="1" dirty="0" smtClean="0"/>
              <a:t>are welcome</a:t>
            </a:r>
          </a:p>
        </p:txBody>
      </p:sp>
      <p:sp>
        <p:nvSpPr>
          <p:cNvPr id="2" name="Slide Number Placeholder 1"/>
          <p:cNvSpPr>
            <a:spLocks noGrp="1"/>
          </p:cNvSpPr>
          <p:nvPr>
            <p:ph type="sldNum" sz="quarter" idx="12"/>
          </p:nvPr>
        </p:nvSpPr>
        <p:spPr/>
        <p:txBody>
          <a:bodyPr/>
          <a:lstStyle/>
          <a:p>
            <a:pPr>
              <a:defRPr/>
            </a:pPr>
            <a:fld id="{EBEBF5FD-0350-4673-8F34-83D6BF1EB869}" type="slidenum">
              <a:rPr lang="en-US" smtClean="0">
                <a:solidFill>
                  <a:srgbClr val="1B3861"/>
                </a:solidFill>
              </a:rPr>
              <a:pPr>
                <a:defRPr/>
              </a:pPr>
              <a:t>83</a:t>
            </a:fld>
            <a:endParaRPr lang="en-US" dirty="0">
              <a:solidFill>
                <a:srgbClr val="1B3861"/>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1571088" cy="54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238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ERM text for Small &amp; Medium-Sized Enterprises</a:t>
            </a:r>
            <a:endParaRPr lang="en-US" dirty="0"/>
          </a:p>
        </p:txBody>
      </p:sp>
      <p:sp>
        <p:nvSpPr>
          <p:cNvPr id="3" name="Content Placeholder 2"/>
          <p:cNvSpPr>
            <a:spLocks noGrp="1"/>
          </p:cNvSpPr>
          <p:nvPr>
            <p:ph idx="1"/>
          </p:nvPr>
        </p:nvSpPr>
        <p:spPr/>
        <p:txBody>
          <a:bodyPr>
            <a:normAutofit/>
          </a:bodyPr>
          <a:lstStyle/>
          <a:p>
            <a:pPr lvl="2">
              <a:buClr>
                <a:srgbClr val="0070C0"/>
              </a:buClr>
            </a:pPr>
            <a:r>
              <a:rPr lang="en-US" dirty="0" smtClean="0"/>
              <a:t>Approached </a:t>
            </a:r>
            <a:r>
              <a:rPr lang="en-US" dirty="0"/>
              <a:t>by Actex publishers to write text </a:t>
            </a:r>
          </a:p>
          <a:p>
            <a:pPr lvl="2">
              <a:buClr>
                <a:srgbClr val="0070C0"/>
              </a:buClr>
            </a:pPr>
            <a:r>
              <a:rPr lang="en-US" b="0" dirty="0" smtClean="0"/>
              <a:t>No </a:t>
            </a:r>
            <a:r>
              <a:rPr lang="en-US" b="0" dirty="0"/>
              <a:t>such text currently exists in the ERM </a:t>
            </a:r>
            <a:r>
              <a:rPr lang="en-US" b="0" dirty="0" smtClean="0"/>
              <a:t>literature</a:t>
            </a:r>
          </a:p>
          <a:p>
            <a:pPr lvl="2">
              <a:buClr>
                <a:srgbClr val="0070C0"/>
              </a:buClr>
            </a:pPr>
            <a:r>
              <a:rPr lang="en-US" b="0" dirty="0" smtClean="0"/>
              <a:t>The </a:t>
            </a:r>
            <a:r>
              <a:rPr lang="en-US" b="0" dirty="0"/>
              <a:t>SOA has expressed an interest in funding this text from their 2013 research </a:t>
            </a:r>
            <a:r>
              <a:rPr lang="en-US" b="0" dirty="0" smtClean="0"/>
              <a:t>budget</a:t>
            </a:r>
          </a:p>
          <a:p>
            <a:pPr lvl="2">
              <a:buClr>
                <a:srgbClr val="0070C0"/>
              </a:buClr>
            </a:pPr>
            <a:r>
              <a:rPr lang="en-US" b="0" dirty="0" smtClean="0"/>
              <a:t>Articles </a:t>
            </a:r>
            <a:r>
              <a:rPr lang="en-US" b="0" dirty="0"/>
              <a:t>will be contributed by experts in the field, both practitioners and </a:t>
            </a:r>
            <a:r>
              <a:rPr lang="en-US" b="0" dirty="0" smtClean="0"/>
              <a:t>academicians</a:t>
            </a:r>
          </a:p>
          <a:p>
            <a:pPr lvl="2">
              <a:buClr>
                <a:srgbClr val="0070C0"/>
              </a:buClr>
            </a:pPr>
            <a:r>
              <a:rPr lang="en-US" b="0" dirty="0" smtClean="0"/>
              <a:t>Likely </a:t>
            </a:r>
            <a:r>
              <a:rPr lang="en-US" b="0" dirty="0"/>
              <a:t>that this book could become a required text for students following the SOA ERM track</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830D4EF1-2FB9-4CDA-AD22-D945B346B2F0}" type="slidenum">
              <a:rPr lang="en-GB" smtClean="0"/>
              <a:pPr/>
              <a:t>84</a:t>
            </a:fld>
            <a:endParaRPr lang="en-GB" dirty="0"/>
          </a:p>
        </p:txBody>
      </p:sp>
    </p:spTree>
    <p:extLst>
      <p:ext uri="{BB962C8B-B14F-4D97-AF65-F5344CB8AC3E}">
        <p14:creationId xmlns:p14="http://schemas.microsoft.com/office/powerpoint/2010/main" val="2892277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Potential Topics for text on Small &amp; </a:t>
            </a:r>
            <a:r>
              <a:rPr lang="en-US" dirty="0" smtClean="0">
                <a:solidFill>
                  <a:srgbClr val="0070C0"/>
                </a:solidFill>
              </a:rPr>
              <a:t>Medium-Sized </a:t>
            </a:r>
            <a:r>
              <a:rPr lang="en-US" dirty="0">
                <a:solidFill>
                  <a:srgbClr val="0070C0"/>
                </a:solidFill>
              </a:rPr>
              <a:t>Enterprises (SME’s)</a:t>
            </a:r>
            <a:endParaRPr lang="en-US" dirty="0"/>
          </a:p>
        </p:txBody>
      </p:sp>
      <p:sp>
        <p:nvSpPr>
          <p:cNvPr id="3" name="Content Placeholder 2"/>
          <p:cNvSpPr>
            <a:spLocks noGrp="1"/>
          </p:cNvSpPr>
          <p:nvPr>
            <p:ph idx="1"/>
          </p:nvPr>
        </p:nvSpPr>
        <p:spPr/>
        <p:txBody>
          <a:bodyPr>
            <a:normAutofit lnSpcReduction="10000"/>
          </a:bodyPr>
          <a:lstStyle/>
          <a:p>
            <a:pPr lvl="2">
              <a:buClr>
                <a:srgbClr val="0070C0"/>
              </a:buClr>
            </a:pPr>
            <a:r>
              <a:rPr lang="en-US" b="0" dirty="0" smtClean="0"/>
              <a:t>Underlying </a:t>
            </a:r>
            <a:r>
              <a:rPr lang="en-US" b="0" dirty="0"/>
              <a:t>principles governing ERM for </a:t>
            </a:r>
            <a:r>
              <a:rPr lang="en-US" b="0" dirty="0" smtClean="0"/>
              <a:t>SME’s</a:t>
            </a:r>
          </a:p>
          <a:p>
            <a:pPr lvl="2">
              <a:buClr>
                <a:srgbClr val="0070C0"/>
              </a:buClr>
            </a:pPr>
            <a:r>
              <a:rPr lang="en-US" b="0" dirty="0" smtClean="0"/>
              <a:t>Overview </a:t>
            </a:r>
            <a:r>
              <a:rPr lang="en-US" b="0" dirty="0"/>
              <a:t>of SME’s in the </a:t>
            </a:r>
            <a:r>
              <a:rPr lang="en-US" b="0" dirty="0" smtClean="0"/>
              <a:t>U.S.</a:t>
            </a:r>
          </a:p>
          <a:p>
            <a:pPr lvl="2">
              <a:buClr>
                <a:srgbClr val="0070C0"/>
              </a:buClr>
            </a:pPr>
            <a:r>
              <a:rPr lang="en-US" b="0" dirty="0" smtClean="0"/>
              <a:t>Differences/similarities </a:t>
            </a:r>
            <a:r>
              <a:rPr lang="en-US" b="0" dirty="0"/>
              <a:t>between ERM principles for start-up SME’s, SME’s in business for a few years and established </a:t>
            </a:r>
            <a:r>
              <a:rPr lang="en-US" b="0" dirty="0" smtClean="0"/>
              <a:t>SME’s</a:t>
            </a:r>
          </a:p>
          <a:p>
            <a:pPr lvl="2">
              <a:buClr>
                <a:srgbClr val="0070C0"/>
              </a:buClr>
            </a:pPr>
            <a:r>
              <a:rPr lang="en-US" b="0" dirty="0" smtClean="0"/>
              <a:t>In-depth </a:t>
            </a:r>
            <a:r>
              <a:rPr lang="en-US" b="0" dirty="0"/>
              <a:t>ERM analysis of some key SME business sectors based on actual case </a:t>
            </a:r>
            <a:r>
              <a:rPr lang="en-US" b="0" dirty="0" smtClean="0"/>
              <a:t>studies</a:t>
            </a:r>
          </a:p>
          <a:p>
            <a:pPr lvl="2">
              <a:buClr>
                <a:srgbClr val="0070C0"/>
              </a:buClr>
            </a:pPr>
            <a:r>
              <a:rPr lang="en-US" b="0" dirty="0" smtClean="0"/>
              <a:t>Regulatory </a:t>
            </a:r>
            <a:r>
              <a:rPr lang="en-US" b="0" dirty="0"/>
              <a:t>environment for SME’s and impact on failure rates of </a:t>
            </a:r>
            <a:r>
              <a:rPr lang="en-US" b="0" dirty="0" smtClean="0"/>
              <a:t>SME’s</a:t>
            </a:r>
          </a:p>
          <a:p>
            <a:pPr lvl="2">
              <a:buClr>
                <a:srgbClr val="0070C0"/>
              </a:buClr>
            </a:pPr>
            <a:r>
              <a:rPr lang="en-US" b="0" dirty="0" smtClean="0"/>
              <a:t>Steps </a:t>
            </a:r>
            <a:r>
              <a:rPr lang="en-US" b="0" dirty="0"/>
              <a:t>involved to undertake an ERM analysis for a given SME sector, including measuring and tracking </a:t>
            </a:r>
            <a:r>
              <a:rPr lang="en-US" b="0" dirty="0" smtClean="0"/>
              <a:t>results</a:t>
            </a:r>
          </a:p>
          <a:p>
            <a:pPr lvl="2">
              <a:buClr>
                <a:srgbClr val="0070C0"/>
              </a:buClr>
            </a:pPr>
            <a:r>
              <a:rPr lang="en-US" b="0" dirty="0" smtClean="0"/>
              <a:t>General </a:t>
            </a:r>
            <a:r>
              <a:rPr lang="en-US" b="0" dirty="0"/>
              <a:t>ERM principles and methodologies for large corporations which can be adapted for </a:t>
            </a:r>
            <a:r>
              <a:rPr lang="en-US" b="0" dirty="0" smtClean="0"/>
              <a:t>SME’s</a:t>
            </a:r>
          </a:p>
          <a:p>
            <a:pPr lvl="2">
              <a:buClr>
                <a:srgbClr val="0070C0"/>
              </a:buClr>
            </a:pPr>
            <a:r>
              <a:rPr lang="en-US" b="0" dirty="0" smtClean="0"/>
              <a:t>Best </a:t>
            </a:r>
            <a:r>
              <a:rPr lang="en-US" b="0" dirty="0"/>
              <a:t>practices to create a vibrant and growing SME environment in the US and the value of establishing a risk management culture for SME’s</a:t>
            </a:r>
          </a:p>
          <a:p>
            <a:pPr lvl="2"/>
            <a:endParaRPr lang="en-US"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830D4EF1-2FB9-4CDA-AD22-D945B346B2F0}" type="slidenum">
              <a:rPr lang="en-GB" smtClean="0"/>
              <a:pPr/>
              <a:t>85</a:t>
            </a:fld>
            <a:endParaRPr lang="en-GB" dirty="0"/>
          </a:p>
        </p:txBody>
      </p:sp>
    </p:spTree>
    <p:extLst>
      <p:ext uri="{BB962C8B-B14F-4D97-AF65-F5344CB8AC3E}">
        <p14:creationId xmlns:p14="http://schemas.microsoft.com/office/powerpoint/2010/main" val="298834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solidFill>
                  <a:srgbClr val="E16E00"/>
                </a:solidFill>
              </a:rPr>
              <a:t>Project Overview (cont’d)</a:t>
            </a:r>
            <a:endParaRPr lang="en-GB" dirty="0">
              <a:solidFill>
                <a:srgbClr val="E16E00"/>
              </a:solidFill>
            </a:endParaRPr>
          </a:p>
        </p:txBody>
      </p:sp>
      <p:sp>
        <p:nvSpPr>
          <p:cNvPr id="3" name="Content Placeholder 2"/>
          <p:cNvSpPr>
            <a:spLocks noGrp="1"/>
          </p:cNvSpPr>
          <p:nvPr>
            <p:ph idx="1"/>
            <p:custDataLst>
              <p:tags r:id="rId3"/>
            </p:custDataLst>
          </p:nvPr>
        </p:nvSpPr>
        <p:spPr/>
        <p:txBody>
          <a:bodyPr>
            <a:normAutofit/>
          </a:bodyPr>
          <a:lstStyle/>
          <a:p>
            <a:pPr lvl="2"/>
            <a:r>
              <a:rPr lang="en-US" b="1" dirty="0" smtClean="0"/>
              <a:t>Scope &amp; Value</a:t>
            </a:r>
          </a:p>
          <a:p>
            <a:pPr lvl="3"/>
            <a:r>
              <a:rPr lang="en-US" dirty="0" smtClean="0"/>
              <a:t>Determine partnerships</a:t>
            </a:r>
          </a:p>
          <a:p>
            <a:pPr lvl="4"/>
            <a:r>
              <a:rPr lang="en-US" dirty="0" smtClean="0"/>
              <a:t>Idea was initiated by two members of the Advisory Board</a:t>
            </a:r>
          </a:p>
          <a:p>
            <a:pPr lvl="4"/>
            <a:r>
              <a:rPr lang="en-US" dirty="0" smtClean="0"/>
              <a:t>Current project is supported by the Goldenson Center, UConn’s Roper Center and Towers Watson’s Retirement Practice</a:t>
            </a:r>
          </a:p>
          <a:p>
            <a:pPr lvl="4">
              <a:spcAft>
                <a:spcPts val="1200"/>
              </a:spcAft>
            </a:pPr>
            <a:r>
              <a:rPr lang="en-US" dirty="0" smtClean="0"/>
              <a:t>Project team consists of five UConn faculty members and five UConn graduate students under the direction of Jay Vadiveloo</a:t>
            </a:r>
          </a:p>
          <a:p>
            <a:pPr lvl="3">
              <a:spcAft>
                <a:spcPts val="1200"/>
              </a:spcAft>
            </a:pPr>
            <a:r>
              <a:rPr lang="en-US" dirty="0" smtClean="0"/>
              <a:t>Develop a National Retirement Satisfaction Index (NRSI) which will be updated annually</a:t>
            </a:r>
          </a:p>
          <a:p>
            <a:pPr lvl="3">
              <a:spcAft>
                <a:spcPts val="1200"/>
              </a:spcAft>
            </a:pPr>
            <a:r>
              <a:rPr lang="en-US" dirty="0" smtClean="0"/>
              <a:t>The findings of the NRSI will be publicly available and actively marketed</a:t>
            </a:r>
          </a:p>
          <a:p>
            <a:pPr lvl="3"/>
            <a:r>
              <a:rPr lang="en-US" dirty="0" smtClean="0"/>
              <a:t>The NRSI could lead to the development of an individual retirement satisfaction index</a:t>
            </a:r>
            <a:endParaRPr lang="en-US"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6" name="Slide Number Placeholder 5"/>
          <p:cNvSpPr>
            <a:spLocks noGrp="1"/>
          </p:cNvSpPr>
          <p:nvPr>
            <p:ph type="sldNum" sz="quarter" idx="12"/>
          </p:nvPr>
        </p:nvSpPr>
        <p:spPr/>
        <p:txBody>
          <a:bodyPr/>
          <a:lstStyle/>
          <a:p>
            <a:fld id="{830D4EF1-2FB9-4CDA-AD22-D945B346B2F0}" type="slidenum">
              <a:rPr lang="en-GB" smtClean="0">
                <a:solidFill>
                  <a:prstClr val="black"/>
                </a:solidFill>
              </a:rPr>
              <a:pPr/>
              <a:t>9</a:t>
            </a:fld>
            <a:endParaRPr lang="en-GB" dirty="0">
              <a:solidFill>
                <a:prstClr val="black"/>
              </a:solidFill>
            </a:endParaRPr>
          </a:p>
        </p:txBody>
      </p:sp>
    </p:spTree>
    <p:custDataLst>
      <p:tags r:id="rId1"/>
    </p:custDataLst>
    <p:extLst>
      <p:ext uri="{BB962C8B-B14F-4D97-AF65-F5344CB8AC3E}">
        <p14:creationId xmlns:p14="http://schemas.microsoft.com/office/powerpoint/2010/main" val="33448440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PREFIX" val="TW_"/>
  <p:tag name="TW_TEMPLATENAME" val="Towers Watson.pptx"/>
  <p:tag name="TW_CREATEDATE" val="16 January 2012"/>
  <p:tag name="TW_DPI" val=""/>
</p:tagLst>
</file>

<file path=ppt/tags/tag10.xml><?xml version="1.0" encoding="utf-8"?>
<p:tagLst xmlns:a="http://schemas.openxmlformats.org/drawingml/2006/main" xmlns:r="http://schemas.openxmlformats.org/officeDocument/2006/relationships" xmlns:p="http://schemas.openxmlformats.org/presentationml/2006/main">
  <p:tag name="TW_DELETETEXT" val="YES"/>
</p:tagLst>
</file>

<file path=ppt/tags/tag11.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2.xml><?xml version="1.0" encoding="utf-8"?>
<p:tagLst xmlns:a="http://schemas.openxmlformats.org/drawingml/2006/main" xmlns:r="http://schemas.openxmlformats.org/officeDocument/2006/relationships" xmlns:p="http://schemas.openxmlformats.org/presentationml/2006/main">
  <p:tag name="TW_DELETETEXT" val="YES"/>
</p:tagLst>
</file>

<file path=ppt/tags/tag13.xml><?xml version="1.0" encoding="utf-8"?>
<p:tagLst xmlns:a="http://schemas.openxmlformats.org/drawingml/2006/main" xmlns:r="http://schemas.openxmlformats.org/officeDocument/2006/relationships" xmlns:p="http://schemas.openxmlformats.org/presentationml/2006/main">
  <p:tag name="TW_DELETETEXT" val="YES"/>
</p:tagLst>
</file>

<file path=ppt/tags/tag14.xml><?xml version="1.0" encoding="utf-8"?>
<p:tagLst xmlns:a="http://schemas.openxmlformats.org/drawingml/2006/main" xmlns:r="http://schemas.openxmlformats.org/officeDocument/2006/relationships" xmlns:p="http://schemas.openxmlformats.org/presentationml/2006/main">
  <p:tag name="TW_DIALOGNAME" val="Profile"/>
  <p:tag name="TW_SHORTNAME" val="BASIC"/>
  <p:tag name="TW_ASSOCIATEDSLIDES" val=""/>
  <p:tag name="TW_INNEWPRESENTATION" val="NO"/>
  <p:tag name="TW_ONINSERTSLIDEDLG" val="YES"/>
</p:tagLst>
</file>

<file path=ppt/tags/tag15.xml><?xml version="1.0" encoding="utf-8"?>
<p:tagLst xmlns:a="http://schemas.openxmlformats.org/drawingml/2006/main" xmlns:r="http://schemas.openxmlformats.org/officeDocument/2006/relationships" xmlns:p="http://schemas.openxmlformats.org/presentationml/2006/main">
  <p:tag name="TW_DIALOGNAME" val="Profile"/>
  <p:tag name="TW_SHORTNAME" val="BASIC"/>
  <p:tag name="TW_ASSOCIATEDSLIDES" val=""/>
  <p:tag name="TW_INNEWPRESENTATION" val="NO"/>
  <p:tag name="TW_ONINSERTSLIDEDLG" val="YES"/>
</p:tagLst>
</file>

<file path=ppt/tags/tag16.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TW_DELETETEXT" val="YES"/>
</p:tagLst>
</file>

<file path=ppt/tags/tag18.xml><?xml version="1.0" encoding="utf-8"?>
<p:tagLst xmlns:a="http://schemas.openxmlformats.org/drawingml/2006/main" xmlns:r="http://schemas.openxmlformats.org/officeDocument/2006/relationships" xmlns:p="http://schemas.openxmlformats.org/presentationml/2006/main">
  <p:tag name="TW_DELETETEXT" val="YES"/>
</p:tagLst>
</file>

<file path=ppt/tags/tag1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TW_DIALOGNAME" val="Title"/>
  <p:tag name="TW_SHORTNAME" val="BASIC"/>
  <p:tag name="TW_ASSOCIATEDSLIDES" val=""/>
  <p:tag name="TW_INNEWPRESENTATION" val="YES"/>
  <p:tag name="TW_ONINSERTSLIDEDLG" val="YES"/>
</p:tagLst>
</file>

<file path=ppt/tags/tag20.xml><?xml version="1.0" encoding="utf-8"?>
<p:tagLst xmlns:a="http://schemas.openxmlformats.org/drawingml/2006/main" xmlns:r="http://schemas.openxmlformats.org/officeDocument/2006/relationships" xmlns:p="http://schemas.openxmlformats.org/presentationml/2006/main">
  <p:tag name="TW_DELETETEXT" val="YES"/>
</p:tagLst>
</file>

<file path=ppt/tags/tag21.xml><?xml version="1.0" encoding="utf-8"?>
<p:tagLst xmlns:a="http://schemas.openxmlformats.org/drawingml/2006/main" xmlns:r="http://schemas.openxmlformats.org/officeDocument/2006/relationships" xmlns:p="http://schemas.openxmlformats.org/presentationml/2006/main">
  <p:tag name="TW_DELETETEXT" val="YES"/>
</p:tagLst>
</file>

<file path=ppt/tags/tag22.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23.xml><?xml version="1.0" encoding="utf-8"?>
<p:tagLst xmlns:a="http://schemas.openxmlformats.org/drawingml/2006/main" xmlns:r="http://schemas.openxmlformats.org/officeDocument/2006/relationships" xmlns:p="http://schemas.openxmlformats.org/presentationml/2006/main">
  <p:tag name="TW_DELETETEXT" val="YES"/>
</p:tagLst>
</file>

<file path=ppt/tags/tag24.xml><?xml version="1.0" encoding="utf-8"?>
<p:tagLst xmlns:a="http://schemas.openxmlformats.org/drawingml/2006/main" xmlns:r="http://schemas.openxmlformats.org/officeDocument/2006/relationships" xmlns:p="http://schemas.openxmlformats.org/presentationml/2006/main">
  <p:tag name="TW_DELETETEXT" val="YES"/>
</p:tagLst>
</file>

<file path=ppt/tags/tag25.xml><?xml version="1.0" encoding="utf-8"?>
<p:tagLst xmlns:a="http://schemas.openxmlformats.org/drawingml/2006/main" xmlns:r="http://schemas.openxmlformats.org/officeDocument/2006/relationships" xmlns:p="http://schemas.openxmlformats.org/presentationml/2006/main">
  <p:tag name="TW_DIALOGNAME" val="Text 2 columns"/>
  <p:tag name="TW_SHORTNAME" val="BASIC"/>
  <p:tag name="TW_ASSOCIATEDSLIDES" val=""/>
  <p:tag name="TW_INNEWPRESENTATION" val="NO"/>
  <p:tag name="TW_ONINSERTSLIDEDLG" val="YES"/>
</p:tagLst>
</file>

<file path=ppt/tags/tag26.xml><?xml version="1.0" encoding="utf-8"?>
<p:tagLst xmlns:a="http://schemas.openxmlformats.org/drawingml/2006/main" xmlns:r="http://schemas.openxmlformats.org/officeDocument/2006/relationships" xmlns:p="http://schemas.openxmlformats.org/presentationml/2006/main">
  <p:tag name="TW_DELETETEXT" val="YES"/>
</p:tagLst>
</file>

<file path=ppt/tags/tag27.xml><?xml version="1.0" encoding="utf-8"?>
<p:tagLst xmlns:a="http://schemas.openxmlformats.org/drawingml/2006/main" xmlns:r="http://schemas.openxmlformats.org/officeDocument/2006/relationships" xmlns:p="http://schemas.openxmlformats.org/presentationml/2006/main">
  <p:tag name="TW_SHAPETYPE" val="TABLE White on Red"/>
</p:tagLst>
</file>

<file path=ppt/tags/tag28.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29.xml><?xml version="1.0" encoding="utf-8"?>
<p:tagLst xmlns:a="http://schemas.openxmlformats.org/drawingml/2006/main" xmlns:r="http://schemas.openxmlformats.org/officeDocument/2006/relationships" xmlns:p="http://schemas.openxmlformats.org/presentationml/2006/main">
  <p:tag name="TW_DELETETEXT" val="YES"/>
</p:tagLst>
</file>

<file path=ppt/tags/tag3.xml><?xml version="1.0" encoding="utf-8"?>
<p:tagLst xmlns:a="http://schemas.openxmlformats.org/drawingml/2006/main" xmlns:r="http://schemas.openxmlformats.org/officeDocument/2006/relationships" xmlns:p="http://schemas.openxmlformats.org/presentationml/2006/main">
  <p:tag name="TW_DELETETEXT" val="YES"/>
</p:tagLst>
</file>

<file path=ppt/tags/tag30.xml><?xml version="1.0" encoding="utf-8"?>
<p:tagLst xmlns:a="http://schemas.openxmlformats.org/drawingml/2006/main" xmlns:r="http://schemas.openxmlformats.org/officeDocument/2006/relationships" xmlns:p="http://schemas.openxmlformats.org/presentationml/2006/main">
  <p:tag name="TW_DELETETEXT" val="YES"/>
</p:tagLst>
</file>

<file path=ppt/tags/tag31.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32.xml><?xml version="1.0" encoding="utf-8"?>
<p:tagLst xmlns:a="http://schemas.openxmlformats.org/drawingml/2006/main" xmlns:r="http://schemas.openxmlformats.org/officeDocument/2006/relationships" xmlns:p="http://schemas.openxmlformats.org/presentationml/2006/main">
  <p:tag name="TW_DELETETEXT" val="YES"/>
</p:tagLst>
</file>

<file path=ppt/tags/tag33.xml><?xml version="1.0" encoding="utf-8"?>
<p:tagLst xmlns:a="http://schemas.openxmlformats.org/drawingml/2006/main" xmlns:r="http://schemas.openxmlformats.org/officeDocument/2006/relationships" xmlns:p="http://schemas.openxmlformats.org/presentationml/2006/main">
  <p:tag name="TW_DELETETEXT" val="YES"/>
</p:tagLst>
</file>

<file path=ppt/tags/tag34.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35.xml><?xml version="1.0" encoding="utf-8"?>
<p:tagLst xmlns:a="http://schemas.openxmlformats.org/drawingml/2006/main" xmlns:r="http://schemas.openxmlformats.org/officeDocument/2006/relationships" xmlns:p="http://schemas.openxmlformats.org/presentationml/2006/main">
  <p:tag name="TW_DELETETEXT" val="YES"/>
</p:tagLst>
</file>

<file path=ppt/tags/tag36.xml><?xml version="1.0" encoding="utf-8"?>
<p:tagLst xmlns:a="http://schemas.openxmlformats.org/drawingml/2006/main" xmlns:r="http://schemas.openxmlformats.org/officeDocument/2006/relationships" xmlns:p="http://schemas.openxmlformats.org/presentationml/2006/main">
  <p:tag name="TW_DELETETEXT" val="YES"/>
</p:tagLst>
</file>

<file path=ppt/tags/tag37.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38.xml><?xml version="1.0" encoding="utf-8"?>
<p:tagLst xmlns:a="http://schemas.openxmlformats.org/drawingml/2006/main" xmlns:r="http://schemas.openxmlformats.org/officeDocument/2006/relationships" xmlns:p="http://schemas.openxmlformats.org/presentationml/2006/main">
  <p:tag name="TW_DELETETEXT" val="YES"/>
</p:tagLst>
</file>

<file path=ppt/tags/tag3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TW_DELETETEXT" val="YES"/>
</p:tagLst>
</file>

<file path=ppt/tags/tag40.xml><?xml version="1.0" encoding="utf-8"?>
<p:tagLst xmlns:a="http://schemas.openxmlformats.org/drawingml/2006/main" xmlns:r="http://schemas.openxmlformats.org/officeDocument/2006/relationships" xmlns:p="http://schemas.openxmlformats.org/presentationml/2006/main">
  <p:tag name="TW_DELETETEXT" val="YES"/>
</p:tagLst>
</file>

<file path=ppt/tags/tag41.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42.xml><?xml version="1.0" encoding="utf-8"?>
<p:tagLst xmlns:a="http://schemas.openxmlformats.org/drawingml/2006/main" xmlns:r="http://schemas.openxmlformats.org/officeDocument/2006/relationships" xmlns:p="http://schemas.openxmlformats.org/presentationml/2006/main">
  <p:tag name="TW_DELETETEXT" val="YES"/>
</p:tagLst>
</file>

<file path=ppt/tags/tag43.xml><?xml version="1.0" encoding="utf-8"?>
<p:tagLst xmlns:a="http://schemas.openxmlformats.org/drawingml/2006/main" xmlns:r="http://schemas.openxmlformats.org/officeDocument/2006/relationships" xmlns:p="http://schemas.openxmlformats.org/presentationml/2006/main">
  <p:tag name="TW_DELETETEXT" val="YES"/>
</p:tagLst>
</file>

<file path=ppt/tags/tag44.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45.xml><?xml version="1.0" encoding="utf-8"?>
<p:tagLst xmlns:a="http://schemas.openxmlformats.org/drawingml/2006/main" xmlns:r="http://schemas.openxmlformats.org/officeDocument/2006/relationships" xmlns:p="http://schemas.openxmlformats.org/presentationml/2006/main">
  <p:tag name="TW_DELETETEXT" val="YES"/>
</p:tagLst>
</file>

<file path=ppt/tags/tag46.xml><?xml version="1.0" encoding="utf-8"?>
<p:tagLst xmlns:a="http://schemas.openxmlformats.org/drawingml/2006/main" xmlns:r="http://schemas.openxmlformats.org/officeDocument/2006/relationships" xmlns:p="http://schemas.openxmlformats.org/presentationml/2006/main">
  <p:tag name="TW_DELETETEXT" val="YES"/>
</p:tagLst>
</file>

<file path=ppt/tags/tag47.xml><?xml version="1.0" encoding="utf-8"?>
<p:tagLst xmlns:a="http://schemas.openxmlformats.org/drawingml/2006/main" xmlns:r="http://schemas.openxmlformats.org/officeDocument/2006/relationships" xmlns:p="http://schemas.openxmlformats.org/presentationml/2006/main">
  <p:tag name="TW_DIALOGNAME" val="Blank"/>
  <p:tag name="TW_SHORTNAME" val="BASIC"/>
  <p:tag name="TW_ASSOCIATEDSLIDES" val=""/>
  <p:tag name="TW_INNEWPRESENTATION" val="NO"/>
  <p:tag name="TW_ONINSERTSLIDEDLG" val="YES"/>
</p:tagLst>
</file>

<file path=ppt/tags/tag48.xml><?xml version="1.0" encoding="utf-8"?>
<p:tagLst xmlns:a="http://schemas.openxmlformats.org/drawingml/2006/main" xmlns:r="http://schemas.openxmlformats.org/officeDocument/2006/relationships" xmlns:p="http://schemas.openxmlformats.org/presentationml/2006/main">
  <p:tag name="TW_DELETETEXT" val="YES"/>
</p:tagLst>
</file>

<file path=ppt/tags/tag4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50.xml><?xml version="1.0" encoding="utf-8"?>
<p:tagLst xmlns:a="http://schemas.openxmlformats.org/drawingml/2006/main" xmlns:r="http://schemas.openxmlformats.org/officeDocument/2006/relationships" xmlns:p="http://schemas.openxmlformats.org/presentationml/2006/main">
  <p:tag name="TW_DELETETEXT" val="YES"/>
</p:tagLst>
</file>

<file path=ppt/tags/tag51.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52.xml><?xml version="1.0" encoding="utf-8"?>
<p:tagLst xmlns:a="http://schemas.openxmlformats.org/drawingml/2006/main" xmlns:r="http://schemas.openxmlformats.org/officeDocument/2006/relationships" xmlns:p="http://schemas.openxmlformats.org/presentationml/2006/main">
  <p:tag name="TW_DELETETEXT" val="YES"/>
</p:tagLst>
</file>

<file path=ppt/tags/tag53.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54.xml><?xml version="1.0" encoding="utf-8"?>
<p:tagLst xmlns:a="http://schemas.openxmlformats.org/drawingml/2006/main" xmlns:r="http://schemas.openxmlformats.org/officeDocument/2006/relationships" xmlns:p="http://schemas.openxmlformats.org/presentationml/2006/main">
  <p:tag name="TW_DELETETEXT" val="YES"/>
</p:tagLst>
</file>

<file path=ppt/tags/tag6.xml><?xml version="1.0" encoding="utf-8"?>
<p:tagLst xmlns:a="http://schemas.openxmlformats.org/drawingml/2006/main" xmlns:r="http://schemas.openxmlformats.org/officeDocument/2006/relationships" xmlns:p="http://schemas.openxmlformats.org/presentationml/2006/main">
  <p:tag name="TW_DELETETEXT" val="YES"/>
</p:tagLst>
</file>

<file path=ppt/tags/tag7.xml><?xml version="1.0" encoding="utf-8"?>
<p:tagLst xmlns:a="http://schemas.openxmlformats.org/drawingml/2006/main" xmlns:r="http://schemas.openxmlformats.org/officeDocument/2006/relationships" xmlns:p="http://schemas.openxmlformats.org/presentationml/2006/main">
  <p:tag name="TW_DELETETEXT" val="YES"/>
</p:tagLst>
</file>

<file path=ppt/tags/tag8.xml><?xml version="1.0" encoding="utf-8"?>
<p:tagLst xmlns:a="http://schemas.openxmlformats.org/drawingml/2006/main" xmlns:r="http://schemas.openxmlformats.org/officeDocument/2006/relationships" xmlns:p="http://schemas.openxmlformats.org/presentationml/2006/main">
  <p:tag name="TW_DIALOGNAME" val="Title"/>
  <p:tag name="TW_SHORTNAME" val="BASIC"/>
  <p:tag name="TW_ASSOCIATEDSLIDES" val=""/>
  <p:tag name="TW_INNEWPRESENTATION" val="YES"/>
  <p:tag name="TW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TW_DELETETEXT" val="YES"/>
</p:tagLst>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 Gold &amp; Red">
  <a:themeElements>
    <a:clrScheme name="Gold &amp; Red">
      <a:dk1>
        <a:sysClr val="windowText" lastClr="000000"/>
      </a:dk1>
      <a:lt1>
        <a:sysClr val="window" lastClr="FFFFFF"/>
      </a:lt1>
      <a:dk2>
        <a:srgbClr val="999999"/>
      </a:dk2>
      <a:lt2>
        <a:srgbClr val="E65032"/>
      </a:lt2>
      <a:accent1>
        <a:srgbClr val="EBAF00"/>
      </a:accent1>
      <a:accent2>
        <a:srgbClr val="E65032"/>
      </a:accent2>
      <a:accent3>
        <a:srgbClr val="999999"/>
      </a:accent3>
      <a:accent4>
        <a:srgbClr val="EA745C"/>
      </a:accent4>
      <a:accent5>
        <a:srgbClr val="FFDA65"/>
      </a:accent5>
      <a:accent6>
        <a:srgbClr val="A00050"/>
      </a:accent6>
      <a:hlink>
        <a:srgbClr val="999999"/>
      </a:hlink>
      <a:folHlink>
        <a:srgbClr val="E65032"/>
      </a:folHlink>
    </a:clrScheme>
    <a:fontScheme name="Gold &amp; 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 Plum &amp; Green">
  <a:themeElements>
    <a:clrScheme name="TW Gold and Red">
      <a:dk1>
        <a:srgbClr val="000000"/>
      </a:dk1>
      <a:lt1>
        <a:srgbClr val="FFFFFF"/>
      </a:lt1>
      <a:dk2>
        <a:srgbClr val="999999"/>
      </a:dk2>
      <a:lt2>
        <a:srgbClr val="E16E00"/>
      </a:lt2>
      <a:accent1>
        <a:srgbClr val="EBAF00"/>
      </a:accent1>
      <a:accent2>
        <a:srgbClr val="E65032"/>
      </a:accent2>
      <a:accent3>
        <a:srgbClr val="999999"/>
      </a:accent3>
      <a:accent4>
        <a:srgbClr val="EA745C"/>
      </a:accent4>
      <a:accent5>
        <a:srgbClr val="FFDA65"/>
      </a:accent5>
      <a:accent6>
        <a:srgbClr val="A00050"/>
      </a:accent6>
      <a:hlink>
        <a:srgbClr val="999999"/>
      </a:hlink>
      <a:folHlink>
        <a:srgbClr val="EA745C"/>
      </a:folHlink>
    </a:clrScheme>
    <a:fontScheme name="Gold &amp; 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W Gold &amp; Red">
  <a:themeElements>
    <a:clrScheme name="Gold &amp; Red">
      <a:dk1>
        <a:sysClr val="windowText" lastClr="000000"/>
      </a:dk1>
      <a:lt1>
        <a:sysClr val="window" lastClr="FFFFFF"/>
      </a:lt1>
      <a:dk2>
        <a:srgbClr val="999999"/>
      </a:dk2>
      <a:lt2>
        <a:srgbClr val="E65032"/>
      </a:lt2>
      <a:accent1>
        <a:srgbClr val="EBAF00"/>
      </a:accent1>
      <a:accent2>
        <a:srgbClr val="E65032"/>
      </a:accent2>
      <a:accent3>
        <a:srgbClr val="999999"/>
      </a:accent3>
      <a:accent4>
        <a:srgbClr val="EA745C"/>
      </a:accent4>
      <a:accent5>
        <a:srgbClr val="FFDA65"/>
      </a:accent5>
      <a:accent6>
        <a:srgbClr val="A00050"/>
      </a:accent6>
      <a:hlink>
        <a:srgbClr val="999999"/>
      </a:hlink>
      <a:folHlink>
        <a:srgbClr val="E65032"/>
      </a:folHlink>
    </a:clrScheme>
    <a:fontScheme name="Gold &amp; 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TotalTime>
  <Words>6206</Words>
  <Application>Microsoft Office PowerPoint</Application>
  <PresentationFormat>On-screen Show (4:3)</PresentationFormat>
  <Paragraphs>1001</Paragraphs>
  <Slides>85</Slides>
  <Notes>26</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85</vt:i4>
      </vt:variant>
    </vt:vector>
  </HeadingPairs>
  <TitlesOfParts>
    <vt:vector size="103" baseType="lpstr">
      <vt:lpstr>MS PGothic</vt:lpstr>
      <vt:lpstr>SimSun</vt:lpstr>
      <vt:lpstr>Arial</vt:lpstr>
      <vt:lpstr>Arial Black</vt:lpstr>
      <vt:lpstr>Calibri</vt:lpstr>
      <vt:lpstr>Courier New</vt:lpstr>
      <vt:lpstr>Garamond</vt:lpstr>
      <vt:lpstr>Georgia</vt:lpstr>
      <vt:lpstr>Times New Roman</vt:lpstr>
      <vt:lpstr>Trebuchet MS</vt:lpstr>
      <vt:lpstr>Verdana</vt:lpstr>
      <vt:lpstr>Wingdings</vt:lpstr>
      <vt:lpstr>Wingdings 2</vt:lpstr>
      <vt:lpstr>TW Gold &amp; Red</vt:lpstr>
      <vt:lpstr>TW Plum &amp; Green</vt:lpstr>
      <vt:lpstr>1_TW Gold &amp; Red</vt:lpstr>
      <vt:lpstr>Civic</vt:lpstr>
      <vt:lpstr>Revolution</vt:lpstr>
      <vt:lpstr>2012 Goldenson Center Advisory Board Meeting</vt:lpstr>
      <vt:lpstr>Agenda</vt:lpstr>
      <vt:lpstr>Introductory Remarks</vt:lpstr>
      <vt:lpstr>National Retirement Satisfaction Index</vt:lpstr>
      <vt:lpstr>Agenda</vt:lpstr>
      <vt:lpstr>Curriculum Vitae: Gary Rohrig, Actuarial Science M.S.</vt:lpstr>
      <vt:lpstr>Curriculum Vitae: Yang Li, Actuarial Science M.S.</vt:lpstr>
      <vt:lpstr>Project Overview</vt:lpstr>
      <vt:lpstr>Project Overview (cont’d)</vt:lpstr>
      <vt:lpstr>Project Background</vt:lpstr>
      <vt:lpstr>Project Background (cont’d)</vt:lpstr>
      <vt:lpstr>Index Development</vt:lpstr>
      <vt:lpstr>Index Development (cont’d)</vt:lpstr>
      <vt:lpstr>Research Areas</vt:lpstr>
      <vt:lpstr>Conceptual Model</vt:lpstr>
      <vt:lpstr>RSE Indexing</vt:lpstr>
      <vt:lpstr>Financial Factors – Baseline RSE</vt:lpstr>
      <vt:lpstr>Research Areas – Non-Financial Factors</vt:lpstr>
      <vt:lpstr>Research Areas – Non-Financial Factors</vt:lpstr>
      <vt:lpstr>Research Areas – Non-Financial Factors</vt:lpstr>
      <vt:lpstr>Individual Index</vt:lpstr>
      <vt:lpstr>Project Timeline</vt:lpstr>
      <vt:lpstr>Acknowledgements</vt:lpstr>
      <vt:lpstr>Thank you, your questions are welcome</vt:lpstr>
      <vt:lpstr>Appendix</vt:lpstr>
      <vt:lpstr>Non-Financial Variables– Relationships</vt:lpstr>
      <vt:lpstr>Non-Financial Variables– Relationships</vt:lpstr>
      <vt:lpstr>Non-Financial Variables– Relationships</vt:lpstr>
      <vt:lpstr>Risk Management Analysis of an Insurance Marketing Organization</vt:lpstr>
      <vt:lpstr>Introduction</vt:lpstr>
      <vt:lpstr>Students Involved</vt:lpstr>
      <vt:lpstr>Agenda</vt:lpstr>
      <vt:lpstr>Company XYZ: Background</vt:lpstr>
      <vt:lpstr>XYZ: Services</vt:lpstr>
      <vt:lpstr>XYZ: Challenges</vt:lpstr>
      <vt:lpstr>XYZ: Business Strategy</vt:lpstr>
      <vt:lpstr>Phase I: Mission Statement</vt:lpstr>
      <vt:lpstr>Member Agency Survey</vt:lpstr>
      <vt:lpstr>Survey: UConn Students’ Job</vt:lpstr>
      <vt:lpstr>Survey: Key Responses</vt:lpstr>
      <vt:lpstr>Fall Meeting</vt:lpstr>
      <vt:lpstr>Mission Statement</vt:lpstr>
      <vt:lpstr>Phase II: Market Intelligence Database</vt:lpstr>
      <vt:lpstr>Agency Profile Survey: Agency Info</vt:lpstr>
      <vt:lpstr>Agency Profile Survey: Agency Info</vt:lpstr>
      <vt:lpstr>Agency Profile Survey: Agency Operations</vt:lpstr>
      <vt:lpstr>Agency Profile Survey: Agency Operations</vt:lpstr>
      <vt:lpstr>Agency Profile Survey: Carrier Analysis</vt:lpstr>
      <vt:lpstr>Agency Profile Survey: Carrier Analysis</vt:lpstr>
      <vt:lpstr>Agency Profile Survey: Carrier Analysis</vt:lpstr>
      <vt:lpstr>Agency Profile Survey: New Marketing Initiatives</vt:lpstr>
      <vt:lpstr>Agency Profile Survey: New Marketing Initiatives</vt:lpstr>
      <vt:lpstr>Agency Profile Survey: Behind the Scenes</vt:lpstr>
      <vt:lpstr>Market Intelligence Database</vt:lpstr>
      <vt:lpstr>PowerPoint Presentation</vt:lpstr>
      <vt:lpstr>Market Intelligence Database</vt:lpstr>
      <vt:lpstr>PowerPoint Presentation</vt:lpstr>
      <vt:lpstr>Market Intelligence Database</vt:lpstr>
      <vt:lpstr>PowerPoint Presentation</vt:lpstr>
      <vt:lpstr>PowerPoint Presentation</vt:lpstr>
      <vt:lpstr>PowerPoint Presentation</vt:lpstr>
      <vt:lpstr>Market Intelligence Database</vt:lpstr>
      <vt:lpstr>Moving Forward</vt:lpstr>
      <vt:lpstr>Project Challenges</vt:lpstr>
      <vt:lpstr>Thank You!</vt:lpstr>
      <vt:lpstr>Questions??</vt:lpstr>
      <vt:lpstr>Millard Knowlton Trust</vt:lpstr>
      <vt:lpstr>Agenda</vt:lpstr>
      <vt:lpstr>Summary of Fund in 2012</vt:lpstr>
      <vt:lpstr>Factors Affecting Future Value</vt:lpstr>
      <vt:lpstr>Factors Affecting Future Value</vt:lpstr>
      <vt:lpstr>Factors Affecting Future Value</vt:lpstr>
      <vt:lpstr>Conceptual Framework</vt:lpstr>
      <vt:lpstr>Conceptual Model</vt:lpstr>
      <vt:lpstr>Conceptual Model</vt:lpstr>
      <vt:lpstr>Conceptual Model</vt:lpstr>
      <vt:lpstr>Analysis of Fund Projection</vt:lpstr>
      <vt:lpstr>Scenario Analysis – Baseline</vt:lpstr>
      <vt:lpstr>Scenario Analysis – Assumptions</vt:lpstr>
      <vt:lpstr>Scenario Analysis - Findings</vt:lpstr>
      <vt:lpstr>Recommendations</vt:lpstr>
      <vt:lpstr>Deliverables</vt:lpstr>
      <vt:lpstr>PowerPoint Presentation</vt:lpstr>
      <vt:lpstr>ERM text for Small &amp; Medium-Sized Enterprises</vt:lpstr>
      <vt:lpstr>Potential Topics for text on Small &amp; Medium-Sized Enterprises (SME’s)</vt:lpstr>
    </vt:vector>
  </TitlesOfParts>
  <Company>Towers Watson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jay.vadiveloo</dc:creator>
  <cp:lastModifiedBy>Cassandra Fibbe</cp:lastModifiedBy>
  <cp:revision>131</cp:revision>
  <cp:lastPrinted>2012-08-23T18:00:37Z</cp:lastPrinted>
  <dcterms:created xsi:type="dcterms:W3CDTF">2011-05-25T11:39:35Z</dcterms:created>
  <dcterms:modified xsi:type="dcterms:W3CDTF">2015-02-11T13:42:07Z</dcterms:modified>
</cp:coreProperties>
</file>