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96" r:id="rId4"/>
    <p:sldId id="297" r:id="rId5"/>
    <p:sldId id="298" r:id="rId6"/>
    <p:sldId id="299" r:id="rId7"/>
    <p:sldId id="300" r:id="rId8"/>
    <p:sldId id="302" r:id="rId9"/>
    <p:sldId id="304" r:id="rId10"/>
    <p:sldId id="305" r:id="rId11"/>
    <p:sldId id="303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diveloo, Jeyaraj" initials="VJ" lastIdx="8" clrIdx="0">
    <p:extLst>
      <p:ext uri="{19B8F6BF-5375-455C-9EA6-DF929625EA0E}">
        <p15:presenceInfo xmlns:p15="http://schemas.microsoft.com/office/powerpoint/2012/main" userId="S-1-5-21-823518204-1303643608-725345543-344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3"/>
    <a:srgbClr val="310BBB"/>
    <a:srgbClr val="F2F2F2"/>
    <a:srgbClr val="2600C6"/>
    <a:srgbClr val="4043C8"/>
    <a:srgbClr val="262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94658" autoAdjust="0"/>
  </p:normalViewPr>
  <p:slideViewPr>
    <p:cSldViewPr snapToGrid="0">
      <p:cViewPr varScale="1">
        <p:scale>
          <a:sx n="108" d="100"/>
          <a:sy n="108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F6D83-7B61-408C-9935-06183CDFEC0A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78FE4-429C-420C-9B15-FE6581FB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8200-59B6-49B1-B7D2-D82EB0683F78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0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C5D-0C21-456A-ACFB-C55C745CAD4A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CCCA-ECCE-4228-9C0B-A8F176634E03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3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A125-F78F-4848-A293-7B5BA86DD2F8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8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7E46-5E6F-478D-B542-3205D74E6AF4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5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D3A6-FBC8-4007-AD2B-2A5610E9248A}" type="datetime1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00-9BA1-48FB-B59B-763F6FB930E0}" type="datetime1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0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8597-D563-4CDB-BEE2-3439BE808072}" type="datetime1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4455-9506-43A2-AEBB-A4A3833C7941}" type="datetime1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091F-BE80-4040-9294-0DA82E1B5828}" type="datetime1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1392-9BDA-4F91-AD31-BC65619C5A71}" type="datetime1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280D-D449-4A73-8445-98928C501E44}" type="datetime1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7192-5286-4561-845E-BF124E9B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3497164"/>
            <a:ext cx="9144000" cy="393667"/>
          </a:xfrm>
        </p:spPr>
        <p:txBody>
          <a:bodyPr>
            <a:noAutofit/>
          </a:bodyPr>
          <a:lstStyle/>
          <a:p>
            <a:r>
              <a:rPr lang="en-US" sz="2800" dirty="0" err="1"/>
              <a:t>Goldenson</a:t>
            </a:r>
            <a:r>
              <a:rPr lang="en-US" sz="2800" dirty="0"/>
              <a:t> Center for Actuarial Research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93575" y="1156997"/>
            <a:ext cx="10804849" cy="1399592"/>
          </a:xfrm>
          <a:prstGeom prst="roundRect">
            <a:avLst/>
          </a:prstGeom>
          <a:solidFill>
            <a:srgbClr val="2600C6"/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Simplified/Accelerated Underwriting Model</a:t>
            </a:r>
            <a:endParaRPr lang="en-US" sz="2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82784B-0E23-4AAE-84D8-DD280896DA41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F16C80-71F9-43BF-837F-3A3B6E594F03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E557D61-AEFF-4D67-9190-3E523F53F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6D48C4-0A64-427A-A2C0-664163E9CC57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5687566-145C-4472-BE9B-935C5A15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916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1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884EC-C31C-4065-96F3-57A2F74D4BCB}"/>
              </a:ext>
            </a:extLst>
          </p:cNvPr>
          <p:cNvSpPr txBox="1"/>
          <p:nvPr/>
        </p:nvSpPr>
        <p:spPr>
          <a:xfrm>
            <a:off x="3286216" y="4626494"/>
            <a:ext cx="561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Justin Xu, Meng Sun, Chen Xi, </a:t>
            </a:r>
            <a:r>
              <a:rPr lang="en-US" dirty="0" err="1"/>
              <a:t>Huiqiong</a:t>
            </a:r>
            <a:r>
              <a:rPr lang="en-US" dirty="0"/>
              <a:t> Liao, </a:t>
            </a:r>
            <a:r>
              <a:rPr lang="en-US" dirty="0" err="1"/>
              <a:t>Xueying</a:t>
            </a:r>
            <a:r>
              <a:rPr lang="en-US" dirty="0"/>
              <a:t> Zhou</a:t>
            </a:r>
          </a:p>
        </p:txBody>
      </p:sp>
    </p:spTree>
    <p:extLst>
      <p:ext uri="{BB962C8B-B14F-4D97-AF65-F5344CB8AC3E}">
        <p14:creationId xmlns:p14="http://schemas.microsoft.com/office/powerpoint/2010/main" val="12346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Some illustrative examples – Fails simplified underwriting criteria and requires full underwriting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40CD6-6A28-48CC-9EDF-520391DE2A6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C2F19D-0DD0-47A6-88A8-AB919B2E2AB8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468CFD-8B64-4F7A-9D90-D4581043B405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AF4225-C45F-4FCD-A420-152C7423DAAF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11450-5D80-4E1F-9483-BFC28F83FCC8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9817F4-0664-4FC1-984A-8AC24FFF1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9ABCADF-0FBF-458E-94AE-5B12FAC7D8D5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CFDB1-86CE-4B72-A67B-50565085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0868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10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7069DCE-64DE-4ECE-BEFD-143CBF625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643" y="991598"/>
            <a:ext cx="3867150" cy="459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A6DF491-B257-4D67-B994-522EC81BAE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765" y="991598"/>
            <a:ext cx="3638738" cy="1419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92B217-036C-4EBC-B1A6-E20AADBA27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765" y="2810873"/>
            <a:ext cx="46672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2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Client Deliverables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40CD6-6A28-48CC-9EDF-520391DE2A6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C2F19D-0DD0-47A6-88A8-AB919B2E2AB8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468CFD-8B64-4F7A-9D90-D4581043B405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AF4225-C45F-4FCD-A420-152C7423DAAF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11450-5D80-4E1F-9483-BFC28F83FCC8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9817F4-0664-4FC1-984A-8AC24FFF1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9ABCADF-0FBF-458E-94AE-5B12FAC7D8D5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775A8-4B7B-4DAE-AC95-3FF96FBE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1884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11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09E452-29A8-4E8E-AB60-89E9F448DE31}"/>
              </a:ext>
            </a:extLst>
          </p:cNvPr>
          <p:cNvSpPr/>
          <p:nvPr/>
        </p:nvSpPr>
        <p:spPr>
          <a:xfrm>
            <a:off x="878254" y="1241431"/>
            <a:ext cx="10567572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Goldenson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customized simplified underwriting model based on any specific client needs and underwriting  criteria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underlying Healthy Life Expectancy model, all the adjustment factors, and an Excel/VBA connected to a  R model which calculates the decision-making credibility band  stochastically and in real-time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client in developing a web-based simplified underwriting model that is available for use by underwriters, agents and brokers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client in setting up a quarterly tracking and monitoring process to test the effectiveness of the Simplified Underwriting model.</a:t>
            </a:r>
          </a:p>
        </p:txBody>
      </p:sp>
    </p:spTree>
    <p:extLst>
      <p:ext uri="{BB962C8B-B14F-4D97-AF65-F5344CB8AC3E}">
        <p14:creationId xmlns:p14="http://schemas.microsoft.com/office/powerpoint/2010/main" val="374617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Estimated timeline, resources and cost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40CD6-6A28-48CC-9EDF-520391DE2A6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C2F19D-0DD0-47A6-88A8-AB919B2E2AB8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468CFD-8B64-4F7A-9D90-D4581043B405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AF4225-C45F-4FCD-A420-152C7423DAAF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11450-5D80-4E1F-9483-BFC28F83FCC8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9817F4-0664-4FC1-984A-8AC24FFF1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9ABCADF-0FBF-458E-94AE-5B12FAC7D8D5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775A8-4B7B-4DAE-AC95-3FF96FBE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1884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12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09E452-29A8-4E8E-AB60-89E9F448DE31}"/>
              </a:ext>
            </a:extLst>
          </p:cNvPr>
          <p:cNvSpPr/>
          <p:nvPr/>
        </p:nvSpPr>
        <p:spPr>
          <a:xfrm>
            <a:off x="365760" y="969426"/>
            <a:ext cx="1159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is estimated to take between 10 to 12 weeks to complete using a working team of 5 graduate students.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team will be managed by the Director of the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Goldenson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who will have overall responsibility for the project.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addition, the Director will be assisted by two technical project managers who are PhD students in actuarial science at the University of Connecticut under the supervision of the Director of the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Goldenson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cost is a flat amount of $50K</a:t>
            </a:r>
          </a:p>
        </p:txBody>
      </p:sp>
    </p:spTree>
    <p:extLst>
      <p:ext uri="{BB962C8B-B14F-4D97-AF65-F5344CB8AC3E}">
        <p14:creationId xmlns:p14="http://schemas.microsoft.com/office/powerpoint/2010/main" val="101731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Features of current simplified underwriting models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7575" y="1946797"/>
            <a:ext cx="106510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Based on non-medically underwritten lifestyle information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Includes prescription drug information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Includes Medical Information Bureau (MIB) analysis and mortality risk score from outside consulting firms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/>
              <a:t>Underwriting decision reached in real time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3F6CC1-CBF9-46D5-B53C-DC1F9DE3174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32CDC1-266C-43CA-BD04-486F912D1D20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111BBEE-BAB2-4CC1-9F12-D738BD9FBD5E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20FEAA7-5972-42D5-A98E-D1D077D60090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96F6D5C-1525-4874-8CA2-6C6B304C8099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6B7484E-2829-48F3-8F5A-A8F882B65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EB388F9-5956-40C9-807B-9289FAB89DE7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B02CE9-774C-4BD5-84FD-1053186F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4932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Limitations of current simplified underwriting models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4016D-C1A7-4C09-B928-60A4B4793137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3EE34B1-4507-4560-B570-BDB125EFCBC1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ABAC9A4-4711-46D6-A8C8-013200D332DA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08FF99-E3D1-4EFA-A403-82FFB446FD04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0498DF3-D64A-4C22-AA3D-DE9885096A6E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A44CD81-F9BD-42FA-9073-A16FB9F0B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3252853-C55D-4248-87E3-6A8339D81E14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D8E2437-AEC0-41B1-8F69-3CAF8719DA21}"/>
              </a:ext>
            </a:extLst>
          </p:cNvPr>
          <p:cNvSpPr/>
          <p:nvPr/>
        </p:nvSpPr>
        <p:spPr>
          <a:xfrm>
            <a:off x="767080" y="1333764"/>
            <a:ext cx="10830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Underwriting decision usually based on some complex predictive model or a risk score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Lack of transparency on the decision-making process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Lack of empirical evidence on effectiveness of underwriting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23DDD-3DCB-49CE-A465-66AED66C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916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Key features of </a:t>
            </a:r>
            <a:r>
              <a:rPr lang="en-US" sz="3200" dirty="0" err="1"/>
              <a:t>Goldenson</a:t>
            </a:r>
            <a:r>
              <a:rPr lang="en-US" sz="3200" dirty="0"/>
              <a:t> Center simplified underwriting model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2FFA2E-C306-4678-AC52-23A192AB58AB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A72BA83-4AA2-4F6F-8968-0EAB61090A4E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139D348-4B62-4E20-ACA7-1CCA44F47087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7A027E4-CBE7-4D54-970A-804B98B2274C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98A3746-96F1-45BB-B706-A51BEFDBB9EA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D20801C-E64E-4F2C-9EB9-75153466B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8326DAB-DAFF-4B11-819D-3D571DF8330F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B34F47-42EF-4836-A75C-D525148DD23E}"/>
              </a:ext>
            </a:extLst>
          </p:cNvPr>
          <p:cNvSpPr/>
          <p:nvPr/>
        </p:nvSpPr>
        <p:spPr>
          <a:xfrm>
            <a:off x="873321" y="1047511"/>
            <a:ext cx="105774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established Healthy Life Expectancy (HLE) modeling algorithm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Non-medically underwritten lifestyle information translated into adjustment factors to HLE input assumptions – healthy mortality rates, incidence rates of disability, disabled mortality rates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Adjustment factors estimated from research articles and translated into appropriate quantiles of the HLE random variable distribution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Prescription drug information translated into low impact, medium impact and severe impact drugs which are then translated into appropriate adjustment factors to HLE input assumptions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 multiplicative factor approach, lifestyle and prescription drug information can be combined to come up with an individual HLE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F84A0-4B46-46F7-8EA9-64C36C23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1884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Decision making process using </a:t>
            </a:r>
            <a:r>
              <a:rPr lang="en-US" sz="3200" dirty="0" err="1"/>
              <a:t>Goldenson</a:t>
            </a:r>
            <a:r>
              <a:rPr lang="en-US" sz="3200" dirty="0"/>
              <a:t> Center model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B17E788-E54E-4D31-96D3-2E1C8880377D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8BF6527-1D65-4D76-B674-89DB910E3040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CA7BE14-6816-4F46-8E4F-F75B705F2C88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A1FF6D6-DE55-4FA7-B8A2-6975B93017E3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013B4EB-F930-48C5-98B5-D880041ADE02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2970EE9-12B4-4BB8-923B-D50811653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2A8544-C2CD-4466-9A09-0AA623AB9BC2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E8ABEF8-0E66-4AF4-B4E4-106C43599806}"/>
              </a:ext>
            </a:extLst>
          </p:cNvPr>
          <p:cNvSpPr/>
          <p:nvPr/>
        </p:nvSpPr>
        <p:spPr>
          <a:xfrm>
            <a:off x="519489" y="800508"/>
            <a:ext cx="111150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Individual HLE is compared against the HLE distribution of a “normal’ individual (i.e. adjustment factors are all equal to 1)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If individual HLE falls within some factor times one standard deviation of the mean of the “normal” HLE, then individual qualifies for simplified underwriting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If individual HLE is greater than the factor times one standard deviation of the mean, then the individual qualifies for simplified underwriting with preferred rates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If individual HLE is less than the factor times one standard deviation of the mean, then the individual has to go for full underwriting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choice of the factor can be determined by a company’s acceptance rate of simplified underwritten business.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94DF0-4567-466D-85D6-CFBAD222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0868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5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Advantages of </a:t>
            </a:r>
            <a:r>
              <a:rPr lang="en-US" sz="3200" dirty="0" err="1"/>
              <a:t>Goldenson</a:t>
            </a:r>
            <a:r>
              <a:rPr lang="en-US" sz="3200" dirty="0"/>
              <a:t> Center model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4B14CB4-5615-4468-A01B-41516E07395D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7BD55C1-09B3-471C-BF3C-8321E9812A64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054065F-DDF7-4F44-A671-36CEE617E5A7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22A88A-C742-4BA0-AE32-10B535086835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9726387-A744-4661-B48C-2E945CDAEF55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EC5F69F-3A9C-4E52-8CF9-9EA8C5AE7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AD7627E-FBA6-4DB2-BC92-4E5D72B2B3DB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6950785-C259-43AF-9CC6-2B399006D9D3}"/>
              </a:ext>
            </a:extLst>
          </p:cNvPr>
          <p:cNvSpPr/>
          <p:nvPr/>
        </p:nvSpPr>
        <p:spPr>
          <a:xfrm>
            <a:off x="717327" y="1389344"/>
            <a:ext cx="1086910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Fully transparent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Actuarially rigorous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Easy to modify adjustment factors based on emerging mortality experience of simplified underwritten business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Easy decision-making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A7D0A-B374-4913-90FA-4EFBBA57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0868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0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Examples of adjustment factors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40CD6-6A28-48CC-9EDF-520391DE2A6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C2F19D-0DD0-47A6-88A8-AB919B2E2AB8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468CFD-8B64-4F7A-9D90-D4581043B405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AF4225-C45F-4FCD-A420-152C7423DAAF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11450-5D80-4E1F-9483-BFC28F83FCC8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9817F4-0664-4FC1-984A-8AC24FFF1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9ABCADF-0FBF-458E-94AE-5B12FAC7D8D5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8B2D5D-DB44-4339-B969-3D04528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9852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7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E81E36-363E-4BA9-B886-D974ABB6B599}"/>
              </a:ext>
            </a:extLst>
          </p:cNvPr>
          <p:cNvSpPr/>
          <p:nvPr/>
        </p:nvSpPr>
        <p:spPr>
          <a:xfrm>
            <a:off x="563879" y="1388358"/>
            <a:ext cx="111556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Individual wellness traits – level of exercise, diet, body-mass index, sleep, alcohol consumption, smoking status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Individual risky traits – credit score, driving history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Individual personal characteristics – gender, level of income, education, marital status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Individual pre-existing conditions – prescription drugs consumed, dosage level and purpose</a:t>
            </a:r>
          </a:p>
        </p:txBody>
      </p:sp>
    </p:spTree>
    <p:extLst>
      <p:ext uri="{BB962C8B-B14F-4D97-AF65-F5344CB8AC3E}">
        <p14:creationId xmlns:p14="http://schemas.microsoft.com/office/powerpoint/2010/main" val="21862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Some illustrative examples – simplified underwriting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40CD6-6A28-48CC-9EDF-520391DE2A6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C2F19D-0DD0-47A6-88A8-AB919B2E2AB8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468CFD-8B64-4F7A-9D90-D4581043B405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AF4225-C45F-4FCD-A420-152C7423DAAF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11450-5D80-4E1F-9483-BFC28F83FCC8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9817F4-0664-4FC1-984A-8AC24FFF1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9ABCADF-0FBF-458E-94AE-5B12FAC7D8D5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CFDB1-86CE-4B72-A67B-50565085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0868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05C069-C7E1-4805-B876-519C2DBDB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482" y="2923605"/>
            <a:ext cx="4705350" cy="27527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48858B4-F493-4FD4-8C81-2EE223B03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6420" y="985744"/>
            <a:ext cx="3750469" cy="46905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143367-70B1-4D24-BD53-1C7E7145C8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1482" y="985744"/>
            <a:ext cx="36766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0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-1"/>
            <a:ext cx="12192001" cy="653143"/>
          </a:xfrm>
          <a:prstGeom prst="rect">
            <a:avLst/>
          </a:prstGeom>
          <a:solidFill>
            <a:srgbClr val="2620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Some illustrative examples – simplified underwriting with preferred rates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40CD6-6A28-48CC-9EDF-520391DE2A66}"/>
              </a:ext>
            </a:extLst>
          </p:cNvPr>
          <p:cNvGrpSpPr/>
          <p:nvPr/>
        </p:nvGrpSpPr>
        <p:grpSpPr>
          <a:xfrm>
            <a:off x="-10049" y="5452970"/>
            <a:ext cx="12192001" cy="1506741"/>
            <a:chOff x="-10049" y="5452970"/>
            <a:chExt cx="12192001" cy="1506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C2F19D-0DD0-47A6-88A8-AB919B2E2AB8}"/>
                </a:ext>
              </a:extLst>
            </p:cNvPr>
            <p:cNvGrpSpPr/>
            <p:nvPr/>
          </p:nvGrpSpPr>
          <p:grpSpPr>
            <a:xfrm>
              <a:off x="-10049" y="6672634"/>
              <a:ext cx="12192001" cy="204822"/>
              <a:chOff x="-1" y="6653178"/>
              <a:chExt cx="12192001" cy="204822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468CFD-8B64-4F7A-9D90-D4581043B405}"/>
                  </a:ext>
                </a:extLst>
              </p:cNvPr>
              <p:cNvSpPr/>
              <p:nvPr/>
            </p:nvSpPr>
            <p:spPr>
              <a:xfrm>
                <a:off x="-1" y="6653178"/>
                <a:ext cx="4011385" cy="204822"/>
              </a:xfrm>
              <a:prstGeom prst="rect">
                <a:avLst/>
              </a:prstGeom>
              <a:solidFill>
                <a:srgbClr val="0308C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BAF4225-C45F-4FCD-A420-152C7423DAAF}"/>
                  </a:ext>
                </a:extLst>
              </p:cNvPr>
              <p:cNvSpPr/>
              <p:nvPr/>
            </p:nvSpPr>
            <p:spPr>
              <a:xfrm>
                <a:off x="4011384" y="6653178"/>
                <a:ext cx="4151347" cy="204822"/>
              </a:xfrm>
              <a:prstGeom prst="rect">
                <a:avLst/>
              </a:prstGeom>
              <a:solidFill>
                <a:srgbClr val="4043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University of Connecticut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8B11450-5D80-4E1F-9483-BFC28F83FCC8}"/>
                  </a:ext>
                </a:extLst>
              </p:cNvPr>
              <p:cNvSpPr/>
              <p:nvPr/>
            </p:nvSpPr>
            <p:spPr>
              <a:xfrm>
                <a:off x="8162731" y="6653178"/>
                <a:ext cx="4029269" cy="2048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9817F4-0664-4FC1-984A-8AC24FFF1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49" y="5452970"/>
              <a:ext cx="1501740" cy="119016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9ABCADF-0FBF-458E-94AE-5B12FAC7D8D5}"/>
                </a:ext>
              </a:extLst>
            </p:cNvPr>
            <p:cNvSpPr/>
            <p:nvPr/>
          </p:nvSpPr>
          <p:spPr>
            <a:xfrm>
              <a:off x="-10049" y="6590379"/>
              <a:ext cx="4053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Goldenson</a:t>
              </a:r>
              <a:r>
                <a:rPr lang="en-US" b="1" dirty="0">
                  <a:solidFill>
                    <a:schemeClr val="bg1"/>
                  </a:solidFill>
                </a:rPr>
                <a:t> Center for Actuarial Research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CFDB1-86CE-4B72-A67B-50565085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08680" y="6356350"/>
            <a:ext cx="2743200" cy="365125"/>
          </a:xfrm>
        </p:spPr>
        <p:txBody>
          <a:bodyPr/>
          <a:lstStyle/>
          <a:p>
            <a:fld id="{D1627192-5286-4561-845E-BF124E9B62A3}" type="slidenum">
              <a:rPr lang="en-US" smtClean="0"/>
              <a:t>9</a:t>
            </a:fld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BEF66A4-E957-4AD2-90B6-ED01D5F55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89" y="991598"/>
            <a:ext cx="3867150" cy="459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5942E17-FB84-4ADB-8B1A-B66A68831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662" y="991598"/>
            <a:ext cx="3628572" cy="1390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027F6EF-BFC4-4FDB-A0F7-0C9A47609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2662" y="2801348"/>
            <a:ext cx="4686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5341</TotalTime>
  <Words>737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planning model</dc:title>
  <dc:creator>许家天</dc:creator>
  <cp:lastModifiedBy>家天 许</cp:lastModifiedBy>
  <cp:revision>422</cp:revision>
  <dcterms:created xsi:type="dcterms:W3CDTF">2017-02-27T23:23:55Z</dcterms:created>
  <dcterms:modified xsi:type="dcterms:W3CDTF">2020-09-13T19:08:34Z</dcterms:modified>
</cp:coreProperties>
</file>